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Agrandir Ultra-Bold" charset="1" panose="00000A00000000000000"/>
      <p:regular r:id="rId21"/>
    </p:embeddedFont>
    <p:embeddedFont>
      <p:font typeface="Agrandir Ultra-Bold Italics" charset="1" panose="00000A00000000000000"/>
      <p:regular r:id="rId22"/>
    </p:embeddedFont>
    <p:embeddedFont>
      <p:font typeface="Open Sans Bold" charset="1" panose="020B0806030504020204"/>
      <p:regular r:id="rId26"/>
    </p:embeddedFont>
    <p:embeddedFont>
      <p:font typeface="Open Sans" charset="1" panose="020B0606030504020204"/>
      <p:regular r:id="rId27"/>
    </p:embeddedFont>
    <p:embeddedFont>
      <p:font typeface="Quicksand Bold" charset="1" panose="00000000000000000000"/>
      <p:regular r:id="rId29"/>
    </p:embeddedFont>
    <p:embeddedFont>
      <p:font typeface="Quicksand" charset="1" panose="00000000000000000000"/>
      <p:regular r:id="rId30"/>
    </p:embeddedFont>
    <p:embeddedFont>
      <p:font typeface="Canva Sans Bold" charset="1" panose="020B0803030501040103"/>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notesMasters/notesMaster1.xml" Type="http://schemas.openxmlformats.org/officeDocument/2006/relationships/notesMaster"/><Relationship Id="rId24" Target="theme/theme2.xml" Type="http://schemas.openxmlformats.org/officeDocument/2006/relationships/theme"/><Relationship Id="rId25" Target="notesSlides/notesSlide1.xml" Type="http://schemas.openxmlformats.org/officeDocument/2006/relationships/notesSlide"/><Relationship Id="rId26" Target="fonts/font26.fntdata" Type="http://schemas.openxmlformats.org/officeDocument/2006/relationships/font"/><Relationship Id="rId27" Target="fonts/font27.fntdata" Type="http://schemas.openxmlformats.org/officeDocument/2006/relationships/font"/><Relationship Id="rId28" Target="notesSlides/notesSlide2.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Slides/notesSlide3.xml" Type="http://schemas.openxmlformats.org/officeDocument/2006/relationships/notesSlide"/><Relationship Id="rId32" Target="notesSlides/notesSlide4.xml" Type="http://schemas.openxmlformats.org/officeDocument/2006/relationships/notesSlide"/><Relationship Id="rId33" Target="notesSlides/notesSlide5.xml" Type="http://schemas.openxmlformats.org/officeDocument/2006/relationships/notesSlide"/><Relationship Id="rId34" Target="notesSlides/notesSlide6.xml" Type="http://schemas.openxmlformats.org/officeDocument/2006/relationships/notesSlide"/><Relationship Id="rId35" Target="notesSlides/notesSlide7.xml" Type="http://schemas.openxmlformats.org/officeDocument/2006/relationships/notesSlide"/><Relationship Id="rId36" Target="notesSlides/notesSlide8.xml" Type="http://schemas.openxmlformats.org/officeDocument/2006/relationships/notesSlide"/><Relationship Id="rId37" Target="notesSlides/notesSlide9.xml" Type="http://schemas.openxmlformats.org/officeDocument/2006/relationships/notesSlide"/><Relationship Id="rId38" Target="fonts/font38.fntdata" Type="http://schemas.openxmlformats.org/officeDocument/2006/relationships/font"/><Relationship Id="rId39" Target="notesSlides/notesSlide10.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Dataset ini mencatat aktivitas kunjungan pengguna ke berbagai tempat di New York dan Tokyo, dengan informasi mengenai identitas pengguna, tempat yang dikunjungi, dan kategori tempat (misalnya restoran, toko kosmetik, atau pusat medis). Setiap lokasi dilengkapi dengan koordinat geografis (latitude dan longitude) dan zona waktu relatif terhadap UTC. Selain itu, waktu kunjungan dicatat dalam format UTC. Dataset ini memungkinkan analisis pola kunjungan, jenis tempat yang paling sering dikunjungi, distribusi lokasi, serta pola waktu kunjungan di kedua kota tersebut.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Apakah ada pola perilaku dari check-in pengguna?</a:t>
            </a:r>
          </a:p>
          <a:p>
            <a:r>
              <a:rPr lang="en-US"/>
              <a:t>Langkah Kerja : Membuat pola dengan line chart (seperti setiap hari dan jam</a:t>
            </a:r>
          </a:p>
          <a:p>
            <a:r>
              <a:rPr lang="en-US"/>
              <a:t>berapa sama kebanyakan user check-in).</a:t>
            </a:r>
          </a:p>
          <a:p>
            <a:r>
              <a:rPr lang="en-US"/>
              <a:t>Metode : Visualisasi data temporal.</a:t>
            </a:r>
          </a:p>
          <a:p>
            <a:r>
              <a:rPr lang="en-US"/>
              <a:t>2. Apa saja tempat yang sering dikunjungi?</a:t>
            </a:r>
          </a:p>
          <a:p>
            <a:r>
              <a:rPr lang="en-US"/>
              <a:t>Langkah Kerja : Pembuatan visualisasi dengan bentuk map atau peta.</a:t>
            </a:r>
          </a:p>
          <a:p>
            <a:r>
              <a:rPr lang="en-US"/>
              <a:t>Metode : Visualisasi data geospasial.</a:t>
            </a:r>
          </a:p>
          <a:p>
            <a:r>
              <a:rPr lang="en-US"/>
              <a:t>3. Apakah ada pengaruh antara perbedaan zona waktu dengan waktu kunjungan?</a:t>
            </a:r>
          </a:p>
          <a:p>
            <a:r>
              <a:rPr lang="en-US"/>
              <a:t>Langkah Kerja : Pembuatan bar plot berdasarkan waktu dan jumlah kunjungan.</a:t>
            </a:r>
          </a:p>
          <a:p>
            <a:r>
              <a:rPr lang="en-US"/>
              <a:t>Metode : Visualisasi kuantitatif dengan heat map.</a:t>
            </a:r>
          </a:p>
          <a:p>
            <a:r>
              <a:rPr lang="en-US"/>
              <a:t>Dari ketiga pertanyaan ini, akan dibuatkan visualisasi yang membandingkan antara kota</a:t>
            </a:r>
          </a:p>
          <a:p>
            <a:r>
              <a:rPr lang="en-US"/>
              <a:t>Tokyo dan New York untuk dianalisis adakah perbedaan antara kedua kota ini.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Apakah ada pola perilaku dari check-in pengguna?</a:t>
            </a:r>
          </a:p>
          <a:p>
            <a:r>
              <a:rPr lang="en-US"/>
              <a:t>Langkah Kerja : Membuat pola dengan line chart (seperti setiap hari dan jam</a:t>
            </a:r>
          </a:p>
          <a:p>
            <a:r>
              <a:rPr lang="en-US"/>
              <a:t>berapa sama kebanyakan user check-in).</a:t>
            </a:r>
          </a:p>
          <a:p>
            <a:r>
              <a:rPr lang="en-US"/>
              <a:t>Metode : Visualisasi data temporal.</a:t>
            </a:r>
          </a:p>
          <a:p>
            <a:r>
              <a:rPr lang="en-US"/>
              <a:t>2. Apa saja tempat yang sering dikunjungi?</a:t>
            </a:r>
          </a:p>
          <a:p>
            <a:r>
              <a:rPr lang="en-US"/>
              <a:t>Langkah Kerja : Pembuatan visualisasi dengan bentuk map atau peta.</a:t>
            </a:r>
          </a:p>
          <a:p>
            <a:r>
              <a:rPr lang="en-US"/>
              <a:t>Metode : Visualisasi data geospasial.</a:t>
            </a:r>
          </a:p>
          <a:p>
            <a:r>
              <a:rPr lang="en-US"/>
              <a:t>3. Apakah ada pengaruh antara perbedaan zona waktu dengan waktu kunjungan?</a:t>
            </a:r>
          </a:p>
          <a:p>
            <a:r>
              <a:rPr lang="en-US"/>
              <a:t>Langkah Kerja : Pembuatan bar plot berdasarkan waktu dan jumlah kunjungan.</a:t>
            </a:r>
          </a:p>
          <a:p>
            <a:r>
              <a:rPr lang="en-US"/>
              <a:t>Metode : Visualisasi kuantitatif dengan heat map.</a:t>
            </a:r>
          </a:p>
          <a:p>
            <a:r>
              <a:rPr lang="en-US"/>
              <a:t>Dari ketiga pertanyaan ini, akan dibuatkan visualisasi yang membandingkan antara kota</a:t>
            </a:r>
          </a:p>
          <a:p>
            <a:r>
              <a:rPr lang="en-US"/>
              <a:t>Tokyo dan New York untuk dianalisis adakah perbedaan antara kedua kota ini.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Berdasarkan titik-titik yang menyebar pada Gambar tersebut, dapat diketahui</a:t>
            </a:r>
          </a:p>
          <a:p>
            <a:r>
              <a:rPr lang="en-US"/>
              <a:t>persebaran lokasi yang paling banyak dikunjungi melalui info wilayah berdasarkan</a:t>
            </a:r>
          </a:p>
          <a:p>
            <a:r>
              <a:rPr lang="en-US"/>
              <a:t>Longitude (sumbu X) dan Latitude (sumbu Y).</a:t>
            </a:r>
          </a:p>
          <a:p>
            <a:r>
              <a:rPr lang="en-US"/>
              <a:t>Dari hasil scatter plot pada wilayah New York, terlihat bahwa kepadatan lokasi pengunjung sangat tinggi di satu titik pusat dan kemudian menyebar dengan intensitas yang menurun ke area sekitarnya. Berdasarkan informasi yang diperoleh dari distribusi ini, titik kepadatan berada di sekitar longitude -74 dan latitude 40.7 hingga 40.8. Lokasi ini terletak di Midtown Manhattan yang berdekatan dengan tepi Sungai Hudson.</a:t>
            </a:r>
          </a:p>
          <a:p>
            <a:r>
              <a:rPr lang="en-US"/>
              <a:t>Sedangkan, Pada scatter plot wilayah Tokyo, pola distribusi lokasi menunjukkan kepadatan yang terjadi di satu titik pusat dengan penyebaran yang lebih merata ke arah sekelilingnya. Berdasarkan analisis ini, titik kepadatan berada di longitude 139.75 hingga 139.80 dan latitude 35.65 hingga 35.70. Lokasi ini meliputi area seperti Chiyoda, Shinjuku, dan Shibuya, yang merupakan pusat kota di Tokyo. Kawasan ini terkenal dengan nilai sejarahnya, pusat perbelanjaan, taman kota, serta kehidupan perkotaan yang modern.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Pada kota New York tempat yang memiliki distribusi tertinggi dikunjungi adalah</a:t>
            </a:r>
          </a:p>
          <a:p>
            <a:r>
              <a:rPr lang="en-US"/>
              <a:t>bar, lalu rumah, dan juga tempat kerja. Dari data tersebut, terlihat bahwa aktivitas</a:t>
            </a:r>
          </a:p>
          <a:p>
            <a:r>
              <a:rPr lang="en-US"/>
              <a:t>sehari-hari di Kota New York mencakup keseimbangan antara pekerjaan, transportasi,</a:t>
            </a:r>
          </a:p>
          <a:p>
            <a:r>
              <a:rPr lang="en-US"/>
              <a:t>hiburan malam, kebugaran, dan rekreasi terbuka. Sedangkan pada kota Tokyo distribusi</a:t>
            </a:r>
          </a:p>
          <a:p>
            <a:r>
              <a:rPr lang="en-US"/>
              <a:t>tempat yang paling sering dikunjungi adalah stasiun kereta api mendominasi menjadi</a:t>
            </a:r>
          </a:p>
          <a:p>
            <a:r>
              <a:rPr lang="en-US"/>
              <a:t>kategori paling sering dikunjungi dengan jumlah yang sangat besar dibandingkan kategori</a:t>
            </a:r>
          </a:p>
          <a:p>
            <a:r>
              <a:rPr lang="en-US"/>
              <a:t>lainnya. Lalu kereta bawah tanah, dan toko mie atau ramen. Berdasarkan Gambar tersebut kota</a:t>
            </a:r>
          </a:p>
          <a:p>
            <a:r>
              <a:rPr lang="en-US"/>
              <a:t>Tokyo menunjukkan bahwa mobilitas, kuliner, dan belanja adalah aktivitas dominan.</a:t>
            </a:r>
          </a:p>
          <a:p>
            <a:r>
              <a:rPr lang="en-US"/>
              <a:t>Dari kedua kota ini, terlihat sangat berbeda dari segi tempat yang paling banyak</a:t>
            </a:r>
          </a:p>
          <a:p>
            <a:r>
              <a:rPr lang="en-US"/>
              <a:t>dikunjungi. Artinya kota mempengaruhi tempat yang sering dikunjungi.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Grafik yang ditampilkan pada Gambar adalah heatmap yang menunjukkan</a:t>
            </a:r>
          </a:p>
          <a:p>
            <a:r>
              <a:rPr lang="en-US"/>
              <a:t>distribusi jumlah kunjungan berdasarkan jam dalam sehari dan hari dalam seminggu</a:t>
            </a:r>
          </a:p>
          <a:p>
            <a:r>
              <a:rPr lang="en-US"/>
              <a:t>untuk kategori tempat di NYC. Sumbu-y: Hari dalam seminggu (Senin - Minggu). Sumbu-x:</a:t>
            </a:r>
          </a:p>
          <a:p>
            <a:r>
              <a:rPr lang="en-US"/>
              <a:t>Jam dalam sehari (0.00-23.29). Dan Warna: Jumlah kunjungan, dengan warna yang lebih</a:t>
            </a:r>
          </a:p>
          <a:p>
            <a:r>
              <a:rPr lang="en-US"/>
              <a:t>gelap menunjukkan lebih banyak kunjungan.</a:t>
            </a:r>
          </a:p>
          <a:p>
            <a:r>
              <a:rPr lang="en-US"/>
              <a:t>Kota New York mendapati jumlah kunjungan cenderung banyak terjadi pada pagi</a:t>
            </a:r>
          </a:p>
          <a:p>
            <a:r>
              <a:rPr lang="en-US"/>
              <a:t>hari (sekitar pukul 8.00-10.00) dan sore/malam hari (sekitar pukul 17.00-23.00).</a:t>
            </a:r>
          </a:p>
          <a:p>
            <a:r>
              <a:rPr lang="en-US"/>
              <a:t>Kunjungan lebih banyak terjadi pada hari libur di malam hari sedangkan pada hari-hari</a:t>
            </a:r>
          </a:p>
          <a:p>
            <a:r>
              <a:rPr lang="en-US"/>
              <a:t>kerja, terdapat penurunan kunjungan yang signifikan. Artinya Zona waktu berpotensi</a:t>
            </a:r>
          </a:p>
          <a:p>
            <a:r>
              <a:rPr lang="en-US"/>
              <a:t>mempengaruhi perilaku aktivitas manusia, terutama aktivitas bisnis dan sosial.</a:t>
            </a:r>
          </a:p>
          <a:p>
            <a:r>
              <a:rPr lang="en-US"/>
              <a:t>Pada Kota Tokyo, kunjungan memuncak pada pagi hari, sekitar pukul 08.00 -</a:t>
            </a:r>
          </a:p>
          <a:p>
            <a:r>
              <a:rPr lang="en-US"/>
              <a:t>10.00. Jumlah kunjungan menurun drastis pada siang hari (sekitar 12:00 - 17:00) dan dini</a:t>
            </a:r>
          </a:p>
          <a:p>
            <a:r>
              <a:rPr lang="en-US"/>
              <a:t>hari (0:00 - 5:00). Terdapat peningkatan kunjungan yang signifikan pada malam hari</a:t>
            </a:r>
          </a:p>
          <a:p>
            <a:r>
              <a:rPr lang="en-US"/>
              <a:t>sekitar pukul 21:00 - 23:00, terutama pada hari Senin dan Selasa. Pada semua hari, jam</a:t>
            </a:r>
          </a:p>
          <a:p>
            <a:r>
              <a:rPr lang="en-US"/>
              <a:t>0:00 hingga 5:00 memiliki jumlah kunjungan paling rendah, yang wajar karena mayoritas</a:t>
            </a:r>
          </a:p>
          <a:p>
            <a:r>
              <a:rPr lang="en-US"/>
              <a:t>aktivitas publik berhenti pada jam ini.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Pola kunjungan di Kota New York menunjukkan puncak aktivitas yang terjadi pada malam hari, khususnya antara pukul 20:00 hingga 23:00. Hal ini mencerminkan bahwa masyarakat New York cenderung lebih aktif di malam hari, dengan beragam aktivitas seperti hiburan, restoran, dan acara sosial yang menjadi daya tarik utama kota ini. Pada waktu dini hari, sekitar pukul 02:00 hingga 06:00, aktivitas menurun signifikan, yang menunjukkan bahwa waktu tersebut digunakan untuk istirahat atau tidur.</a:t>
            </a:r>
          </a:p>
          <a:p>
            <a:r>
              <a:rPr lang="en-US"/>
              <a:t>Sedangkan, Pola kunjungan di Tokyo lebih seimbang, dengan puncak aktivitas terjadi pada pagi hari, antara pukul 09:00 hingga 11:00. Aktivitas ini kemungkinan besar terkait dengan rutinitas kerja, sekolah, atau kegiatan produktif lainnya yang menjadi fokus masyarakat Tokyo. Aktivitas kemudian menurun pada sore hingga awal malam, sekitar pukul 15:00 hingga 20:00, yang mencerminkan waktu istirahat atau transisi setelah kegiatan pagi. Namun, meskipun intensitasnya lebih rendah dibandingkan dengan New York, frekuensi kunjungan kembali meningkat pada malam hari, sekitar pukul 21:00 hingga 23:00.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Pola kunjungan di Kota New York menunjukkan puncak aktivitas pada hari Jumat dan Sabtu. Di awal minggu, frekuensi kunjungan menurun secara bertahap dari Senin hingga Kamis, yang mencerminkan rutinitas pekerjaan yang lebih fokus pada aktivitas produktif. Menjelang akhir pekan, kunjungan meningkat signifikan pada Jumat dan mencapai puncaknya pada Sabtu, yang mengindikasikan masyarakat mulai beraktivitas sosial atau melakukan perjalanan wisata. Pada hari Minggu, frekuensi kunjungan menurun, kemungkinan karena persiapan kembali ke rutinitas kerja.</a:t>
            </a:r>
          </a:p>
          <a:p>
            <a:r>
              <a:rPr lang="en-US"/>
              <a:t>Sedangkan, Di Tokyo, pola kunjungan lebih stabil di awal minggu, dengan titik terendah pada hari Rabu. Aktivitas mulai meningkat menjelang akhir pekan, dengan lonjakan signifikan pada Sabtu dan puncak tertinggi pada Minggu. Hal ini menunjukkan bahwa masyarakat Tokyo memanfaatkan akhir pekan penuh, terutama Sabtu dan Minggu, untuk rekreasi, berbelanja, atau berkumpul bersama keluarga.</a:t>
            </a:r>
          </a:p>
          <a:p>
            <a:r>
              <a:rPr lang="en-US"/>
              <a:t>Kedua kota memiliki pola serupa, di mana akhir pekan menjadi periode dengan kunjungan tertinggi. Namun, perbedaannya terletak pada waktu puncak aktivitas: New York memulai lonjakan pada Jumat, sementara Tokyo lebih fokus pada Sabtu dan Minggu.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Pembahasan:</a:t>
            </a:r>
          </a:p>
          <a:p>
            <a:r>
              <a:rPr lang="en-US"/>
              <a:t>Faktor waktu memiliki pengaruh besar pada pola aktivitas masyarakat, dengan perbedaan signifikan antara weekday dan weekend.</a:t>
            </a:r>
          </a:p>
          <a:p>
            <a:r>
              <a:rPr lang="en-US"/>
              <a:t>Pada Tokyo dan New York, weekend menunjukkan peningkatan signifikan dibandingkan weekday. Hal ini mencerminkan bahwa masyarakat cenderung lebih sering keluar untuk aktivitas sosial, rekreasi, atau hiburan saat akhir pekan. </a:t>
            </a:r>
          </a:p>
          <a:p>
            <a:r>
              <a:rPr lang="en-US"/>
              <a:t>Pada saat weekday, tempat kerja, pusat kebugaran, dan restoran cepat saji mendominasi kunjungan, mencerminkan rutinitas kerja dan kebutuhan primer, sedangkan saat weekend, bar, taman, dan pusat perbelanjaan mendominasi, mencerminkan fokus pada aktivitas santai, hiburan, dan interaksi sosial. Disaat weekday, puncak aktivitas terjadi di pagi (pukul 08:00–10:00) dan sore hari (pukul 17:00–20:00), mencerminkan perjalanan kerja, dan pada weekend, aktivitas lebih merata sepanjang hari, dengan peningkatan signifikan di sore dan malam hari (pukul 18:00–23:00), yang sesuai dengan kegiatan sosial atau hiburan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Grafik yang ditampilkan pada Gambar adalah heatmap yang menunjukkan</a:t>
            </a:r>
          </a:p>
          <a:p>
            <a:r>
              <a:rPr lang="en-US"/>
              <a:t>distribusi jumlah kunjungan berdasarkan jam dalam sehari dan hari dalam seminggu</a:t>
            </a:r>
          </a:p>
          <a:p>
            <a:r>
              <a:rPr lang="en-US"/>
              <a:t>untuk kategori tempat di NYC. Sumbu-y: Hari dalam seminggu (Senin - Minggu). Sumbu-x:</a:t>
            </a:r>
          </a:p>
          <a:p>
            <a:r>
              <a:rPr lang="en-US"/>
              <a:t>Jam dalam sehari (0.00-23.29). Dan Warna: Jumlah kunjungan, dengan warna yang lebih</a:t>
            </a:r>
          </a:p>
          <a:p>
            <a:r>
              <a:rPr lang="en-US"/>
              <a:t>gelap menunjukkan lebih banyak kunjungan.</a:t>
            </a:r>
          </a:p>
          <a:p>
            <a:r>
              <a:rPr lang="en-US"/>
              <a:t>Kota New York mendapati jumlah kunjungan cenderung banyak terjadi pada pagi</a:t>
            </a:r>
          </a:p>
          <a:p>
            <a:r>
              <a:rPr lang="en-US"/>
              <a:t>hari (sekitar pukul 8.00-10.00) dan sore/malam hari (sekitar pukul 17.00-23.00).</a:t>
            </a:r>
          </a:p>
          <a:p>
            <a:r>
              <a:rPr lang="en-US"/>
              <a:t>Kunjungan lebih banyak terjadi pada hari libur di malam hari sedangkan pada hari-hari</a:t>
            </a:r>
          </a:p>
          <a:p>
            <a:r>
              <a:rPr lang="en-US"/>
              <a:t>kerja, terdapat penurunan kunjungan yang signifikan. Artinya Zona waktu berpotensi</a:t>
            </a:r>
          </a:p>
          <a:p>
            <a:r>
              <a:rPr lang="en-US"/>
              <a:t>mempengaruhi perilaku aktivitas manusia, terutama aktivitas bisnis dan sosial.</a:t>
            </a:r>
          </a:p>
          <a:p>
            <a:r>
              <a:rPr lang="en-US"/>
              <a:t>Pada Kota Tokyo, kunjungan memuncak pada pagi hari, sekitar pukul 08.00 -</a:t>
            </a:r>
          </a:p>
          <a:p>
            <a:r>
              <a:rPr lang="en-US"/>
              <a:t>10.00. Jumlah kunjungan menurun drastis pada siang hari (sekitar 12:00 - 17:00) dan dini</a:t>
            </a:r>
          </a:p>
          <a:p>
            <a:r>
              <a:rPr lang="en-US"/>
              <a:t>hari (0:00 - 5:00). Terdapat peningkatan kunjungan yang signifikan pada malam hari</a:t>
            </a:r>
          </a:p>
          <a:p>
            <a:r>
              <a:rPr lang="en-US"/>
              <a:t>sekitar pukul 21:00 - 23:00, terutama pada hari Senin dan Selasa. Pada semua hari, jam</a:t>
            </a:r>
          </a:p>
          <a:p>
            <a:r>
              <a:rPr lang="en-US"/>
              <a:t>0:00 hingga 5:00 memiliki jumlah kunjungan paling rendah, yang wajar karena mayoritas</a:t>
            </a:r>
          </a:p>
          <a:p>
            <a:r>
              <a:rPr lang="en-US"/>
              <a:t>aktivitas publik berhenti pada jam ini.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jpe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jpe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svg" Type="http://schemas.openxmlformats.org/officeDocument/2006/relationships/image"/><Relationship Id="rId2" Target="../notesSlides/notesSlide9.xml" Type="http://schemas.openxmlformats.org/officeDocument/2006/relationships/notesSlide"/><Relationship Id="rId3" Target="../media/image1.jpe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 Id="rId9"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jpe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1.jpe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svg" Type="http://schemas.openxmlformats.org/officeDocument/2006/relationships/image"/><Relationship Id="rId2" Target="../notesSlides/notesSlide2.xml" Type="http://schemas.openxmlformats.org/officeDocument/2006/relationships/notesSlide"/><Relationship Id="rId3" Target="../media/image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jpe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jpe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jpe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jpe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grpSp>
        <p:nvGrpSpPr>
          <p:cNvPr name="Group 3" id="3"/>
          <p:cNvGrpSpPr>
            <a:grpSpLocks noChangeAspect="true"/>
          </p:cNvGrpSpPr>
          <p:nvPr/>
        </p:nvGrpSpPr>
        <p:grpSpPr>
          <a:xfrm rot="0">
            <a:off x="11221767" y="-525340"/>
            <a:ext cx="7868349" cy="11337679"/>
            <a:chOff x="0" y="0"/>
            <a:chExt cx="3172968" cy="4572000"/>
          </a:xfrm>
        </p:grpSpPr>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3"/>
              <a:stretch>
                <a:fillRect l="0" t="-1958" r="0" b="-1958"/>
              </a:stretch>
            </a:blipFill>
          </p:spPr>
        </p:sp>
        <p:sp>
          <p:nvSpPr>
            <p:cNvPr name="Freeform 5" id="5"/>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4"/>
              <a:stretch>
                <a:fillRect l="-160" t="0" r="-160" b="0"/>
              </a:stretch>
            </a:blipFill>
          </p:spPr>
        </p:sp>
      </p:grpSp>
      <p:sp>
        <p:nvSpPr>
          <p:cNvPr name="Freeform 6" id="6"/>
          <p:cNvSpPr/>
          <p:nvPr/>
        </p:nvSpPr>
        <p:spPr>
          <a:xfrm flipH="false" flipV="false" rot="10685069">
            <a:off x="9815663" y="6960201"/>
            <a:ext cx="1385400" cy="1261973"/>
          </a:xfrm>
          <a:custGeom>
            <a:avLst/>
            <a:gdLst/>
            <a:ahLst/>
            <a:cxnLst/>
            <a:rect r="r" b="b" t="t" l="l"/>
            <a:pathLst>
              <a:path h="1261973" w="1385400">
                <a:moveTo>
                  <a:pt x="0" y="0"/>
                </a:moveTo>
                <a:lnTo>
                  <a:pt x="1385400" y="0"/>
                </a:lnTo>
                <a:lnTo>
                  <a:pt x="1385400" y="1261973"/>
                </a:lnTo>
                <a:lnTo>
                  <a:pt x="0" y="12619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64900" y="2645124"/>
            <a:ext cx="10542136" cy="3661410"/>
          </a:xfrm>
          <a:prstGeom prst="rect">
            <a:avLst/>
          </a:prstGeom>
        </p:spPr>
        <p:txBody>
          <a:bodyPr anchor="t" rtlCol="false" tIns="0" lIns="0" bIns="0" rIns="0">
            <a:spAutoFit/>
          </a:bodyPr>
          <a:lstStyle/>
          <a:p>
            <a:pPr algn="ctr">
              <a:lnSpc>
                <a:spcPts val="5400"/>
              </a:lnSpc>
            </a:pPr>
            <a:r>
              <a:rPr lang="en-US" sz="5000" b="true">
                <a:solidFill>
                  <a:srgbClr val="FFFFFF"/>
                </a:solidFill>
                <a:latin typeface="Agrandir Ultra-Bold"/>
                <a:ea typeface="Agrandir Ultra-Bold"/>
                <a:cs typeface="Agrandir Ultra-Bold"/>
                <a:sym typeface="Agrandir Ultra-Bold"/>
              </a:rPr>
              <a:t>Analisis Visualisasi Berdasarkan Pola Kunjungan Terhadap Waktu dan Lokasi di Kota New York Dan Kota Tokyo</a:t>
            </a:r>
          </a:p>
          <a:p>
            <a:pPr algn="ctr" marL="0" indent="0" lvl="1">
              <a:lnSpc>
                <a:spcPts val="5940"/>
              </a:lnSpc>
            </a:pPr>
          </a:p>
        </p:txBody>
      </p:sp>
      <p:sp>
        <p:nvSpPr>
          <p:cNvPr name="TextBox 8" id="8"/>
          <p:cNvSpPr txBox="true"/>
          <p:nvPr/>
        </p:nvSpPr>
        <p:spPr>
          <a:xfrm rot="0">
            <a:off x="1139561" y="6348437"/>
            <a:ext cx="8240667" cy="968375"/>
          </a:xfrm>
          <a:prstGeom prst="rect">
            <a:avLst/>
          </a:prstGeom>
        </p:spPr>
        <p:txBody>
          <a:bodyPr anchor="t" rtlCol="false" tIns="0" lIns="0" bIns="0" rIns="0">
            <a:spAutoFit/>
          </a:bodyPr>
          <a:lstStyle/>
          <a:p>
            <a:pPr algn="ctr" marL="0" indent="0" lvl="1">
              <a:lnSpc>
                <a:spcPts val="6700"/>
              </a:lnSpc>
            </a:pPr>
          </a:p>
        </p:txBody>
      </p:sp>
      <p:sp>
        <p:nvSpPr>
          <p:cNvPr name="Freeform 9" id="9"/>
          <p:cNvSpPr/>
          <p:nvPr/>
        </p:nvSpPr>
        <p:spPr>
          <a:xfrm flipH="false" flipV="false" rot="-714889">
            <a:off x="428750" y="1590372"/>
            <a:ext cx="1421622" cy="1294968"/>
          </a:xfrm>
          <a:custGeom>
            <a:avLst/>
            <a:gdLst/>
            <a:ahLst/>
            <a:cxnLst/>
            <a:rect r="r" b="b" t="t" l="l"/>
            <a:pathLst>
              <a:path h="1294968" w="1421622">
                <a:moveTo>
                  <a:pt x="0" y="0"/>
                </a:moveTo>
                <a:lnTo>
                  <a:pt x="1421622" y="0"/>
                </a:lnTo>
                <a:lnTo>
                  <a:pt x="1421622" y="1294968"/>
                </a:lnTo>
                <a:lnTo>
                  <a:pt x="0" y="12949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10189" y="6024269"/>
            <a:ext cx="10917225" cy="1223010"/>
          </a:xfrm>
          <a:prstGeom prst="rect">
            <a:avLst/>
          </a:prstGeom>
        </p:spPr>
        <p:txBody>
          <a:bodyPr anchor="t" rtlCol="false" tIns="0" lIns="0" bIns="0" rIns="0">
            <a:spAutoFit/>
          </a:bodyPr>
          <a:lstStyle/>
          <a:p>
            <a:pPr algn="ctr">
              <a:lnSpc>
                <a:spcPts val="4319"/>
              </a:lnSpc>
            </a:pPr>
            <a:r>
              <a:rPr lang="en-US" b="true" sz="3999" i="true">
                <a:solidFill>
                  <a:srgbClr val="FFFFFF"/>
                </a:solidFill>
                <a:latin typeface="Agrandir Ultra-Bold Italics"/>
                <a:ea typeface="Agrandir Ultra-Bold Italics"/>
                <a:cs typeface="Agrandir Ultra-Bold Italics"/>
                <a:sym typeface="Agrandir Ultra-Bold Italics"/>
              </a:rPr>
              <a:t>Kelompok 1 Tugas Besar</a:t>
            </a:r>
          </a:p>
          <a:p>
            <a:pPr algn="ctr" marL="0" indent="0" lvl="1">
              <a:lnSpc>
                <a:spcPts val="4319"/>
              </a:lnSpc>
            </a:pPr>
            <a:r>
              <a:rPr lang="en-US" b="true" sz="3999" i="true">
                <a:solidFill>
                  <a:srgbClr val="FFFFFF"/>
                </a:solidFill>
                <a:latin typeface="Agrandir Ultra-Bold Italics"/>
                <a:ea typeface="Agrandir Ultra-Bold Italics"/>
                <a:cs typeface="Agrandir Ultra-Bold Italics"/>
                <a:sym typeface="Agrandir Ultra-Bold Italics"/>
              </a:rPr>
              <a:t>Visualisasi Data dan Informasi RA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3111" r="0" b="-13111"/>
            </a:stretch>
          </a:blipFill>
        </p:spPr>
      </p:sp>
      <p:sp>
        <p:nvSpPr>
          <p:cNvPr name="Freeform 3" id="3"/>
          <p:cNvSpPr/>
          <p:nvPr/>
        </p:nvSpPr>
        <p:spPr>
          <a:xfrm flipH="false" flipV="false" rot="0">
            <a:off x="3075370" y="3642888"/>
            <a:ext cx="6706926" cy="4636163"/>
          </a:xfrm>
          <a:custGeom>
            <a:avLst/>
            <a:gdLst/>
            <a:ahLst/>
            <a:cxnLst/>
            <a:rect r="r" b="b" t="t" l="l"/>
            <a:pathLst>
              <a:path h="4636163" w="6706926">
                <a:moveTo>
                  <a:pt x="0" y="0"/>
                </a:moveTo>
                <a:lnTo>
                  <a:pt x="6706926" y="0"/>
                </a:lnTo>
                <a:lnTo>
                  <a:pt x="6706926" y="4636162"/>
                </a:lnTo>
                <a:lnTo>
                  <a:pt x="0" y="4636162"/>
                </a:lnTo>
                <a:lnTo>
                  <a:pt x="0" y="0"/>
                </a:lnTo>
                <a:close/>
              </a:path>
            </a:pathLst>
          </a:custGeom>
          <a:blipFill>
            <a:blip r:embed="rId4"/>
            <a:stretch>
              <a:fillRect l="0" t="0" r="0" b="0"/>
            </a:stretch>
          </a:blipFill>
        </p:spPr>
      </p:sp>
      <p:sp>
        <p:nvSpPr>
          <p:cNvPr name="Freeform 4" id="4"/>
          <p:cNvSpPr/>
          <p:nvPr/>
        </p:nvSpPr>
        <p:spPr>
          <a:xfrm flipH="false" flipV="false" rot="0">
            <a:off x="10586326" y="3642888"/>
            <a:ext cx="6706926" cy="4636163"/>
          </a:xfrm>
          <a:custGeom>
            <a:avLst/>
            <a:gdLst/>
            <a:ahLst/>
            <a:cxnLst/>
            <a:rect r="r" b="b" t="t" l="l"/>
            <a:pathLst>
              <a:path h="4636163" w="6706926">
                <a:moveTo>
                  <a:pt x="0" y="0"/>
                </a:moveTo>
                <a:lnTo>
                  <a:pt x="6706926" y="0"/>
                </a:lnTo>
                <a:lnTo>
                  <a:pt x="6706926" y="4636162"/>
                </a:lnTo>
                <a:lnTo>
                  <a:pt x="0" y="4636162"/>
                </a:lnTo>
                <a:lnTo>
                  <a:pt x="0" y="0"/>
                </a:lnTo>
                <a:close/>
              </a:path>
            </a:pathLst>
          </a:custGeom>
          <a:blipFill>
            <a:blip r:embed="rId5"/>
            <a:stretch>
              <a:fillRect l="0" t="0" r="0" b="0"/>
            </a:stretch>
          </a:blipFill>
        </p:spPr>
      </p:sp>
      <p:sp>
        <p:nvSpPr>
          <p:cNvPr name="TextBox 5" id="5"/>
          <p:cNvSpPr txBox="true"/>
          <p:nvPr/>
        </p:nvSpPr>
        <p:spPr>
          <a:xfrm rot="0">
            <a:off x="10586326" y="160433"/>
            <a:ext cx="7262632" cy="2305050"/>
          </a:xfrm>
          <a:prstGeom prst="rect">
            <a:avLst/>
          </a:prstGeom>
        </p:spPr>
        <p:txBody>
          <a:bodyPr anchor="t" rtlCol="false" tIns="0" lIns="0" bIns="0" rIns="0">
            <a:spAutoFit/>
          </a:bodyPr>
          <a:lstStyle/>
          <a:p>
            <a:pPr algn="ctr" marL="0" indent="0" lvl="1">
              <a:lnSpc>
                <a:spcPts val="8399"/>
              </a:lnSpc>
              <a:spcBef>
                <a:spcPct val="0"/>
              </a:spcBef>
            </a:pPr>
            <a:r>
              <a:rPr lang="en-US" b="true" sz="6999">
                <a:solidFill>
                  <a:srgbClr val="FFFFFF"/>
                </a:solidFill>
                <a:latin typeface="Agrandir Ultra-Bold"/>
                <a:ea typeface="Agrandir Ultra-Bold"/>
                <a:cs typeface="Agrandir Ultra-Bold"/>
                <a:sym typeface="Agrandir Ultra-Bold"/>
              </a:rPr>
              <a:t>Visualisasi dan Pembahasan</a:t>
            </a:r>
          </a:p>
        </p:txBody>
      </p:sp>
      <p:sp>
        <p:nvSpPr>
          <p:cNvPr name="TextBox 6" id="6"/>
          <p:cNvSpPr txBox="true"/>
          <p:nvPr/>
        </p:nvSpPr>
        <p:spPr>
          <a:xfrm rot="0">
            <a:off x="3075370" y="2379758"/>
            <a:ext cx="7174519" cy="781684"/>
          </a:xfrm>
          <a:prstGeom prst="rect">
            <a:avLst/>
          </a:prstGeom>
        </p:spPr>
        <p:txBody>
          <a:bodyPr anchor="t" rtlCol="false" tIns="0" lIns="0" bIns="0" rIns="0">
            <a:spAutoFit/>
          </a:bodyPr>
          <a:lstStyle/>
          <a:p>
            <a:pPr algn="just">
              <a:lnSpc>
                <a:spcPts val="3220"/>
              </a:lnSpc>
            </a:pPr>
            <a:r>
              <a:rPr lang="en-US" sz="2000" b="true">
                <a:solidFill>
                  <a:srgbClr val="000000"/>
                </a:solidFill>
                <a:latin typeface="Quicksand Bold"/>
                <a:ea typeface="Quicksand Bold"/>
                <a:cs typeface="Quicksand Bold"/>
                <a:sym typeface="Quicksand Bold"/>
              </a:rPr>
              <a:t>Pertanyaan 5</a:t>
            </a:r>
          </a:p>
          <a:p>
            <a:pPr algn="just" marL="0" indent="0" lvl="0">
              <a:lnSpc>
                <a:spcPts val="3220"/>
              </a:lnSpc>
              <a:spcBef>
                <a:spcPct val="0"/>
              </a:spcBef>
            </a:pPr>
            <a:r>
              <a:rPr lang="en-US" sz="2000">
                <a:solidFill>
                  <a:srgbClr val="000000"/>
                </a:solidFill>
                <a:latin typeface="Quicksand"/>
                <a:ea typeface="Quicksand"/>
                <a:cs typeface="Quicksand"/>
                <a:sym typeface="Quicksand"/>
              </a:rPr>
              <a:t>Hari apa saja yang sering dikunjungi di kedua kota tersebut?</a:t>
            </a:r>
          </a:p>
        </p:txBody>
      </p:sp>
      <p:sp>
        <p:nvSpPr>
          <p:cNvPr name="TextBox 7" id="7"/>
          <p:cNvSpPr txBox="true"/>
          <p:nvPr/>
        </p:nvSpPr>
        <p:spPr>
          <a:xfrm rot="0">
            <a:off x="3075370" y="8193325"/>
            <a:ext cx="6706926" cy="781684"/>
          </a:xfrm>
          <a:prstGeom prst="rect">
            <a:avLst/>
          </a:prstGeom>
        </p:spPr>
        <p:txBody>
          <a:bodyPr anchor="t" rtlCol="false" tIns="0" lIns="0" bIns="0" rIns="0">
            <a:spAutoFit/>
          </a:bodyPr>
          <a:lstStyle/>
          <a:p>
            <a:pPr algn="ctr" marL="0" indent="0" lvl="0">
              <a:lnSpc>
                <a:spcPts val="3220"/>
              </a:lnSpc>
              <a:spcBef>
                <a:spcPct val="0"/>
              </a:spcBef>
            </a:pPr>
            <a:r>
              <a:rPr lang="en-US" sz="2000">
                <a:solidFill>
                  <a:srgbClr val="000000"/>
                </a:solidFill>
                <a:latin typeface="Quicksand"/>
                <a:ea typeface="Quicksand"/>
                <a:cs typeface="Quicksand"/>
                <a:sym typeface="Quicksand"/>
              </a:rPr>
              <a:t>Line Plot Frekuensi Kunjungan Harian dalam Seminggu di New York</a:t>
            </a:r>
          </a:p>
        </p:txBody>
      </p:sp>
      <p:sp>
        <p:nvSpPr>
          <p:cNvPr name="TextBox 8" id="8"/>
          <p:cNvSpPr txBox="true"/>
          <p:nvPr/>
        </p:nvSpPr>
        <p:spPr>
          <a:xfrm rot="0">
            <a:off x="10586326" y="8193325"/>
            <a:ext cx="6706926" cy="781684"/>
          </a:xfrm>
          <a:prstGeom prst="rect">
            <a:avLst/>
          </a:prstGeom>
        </p:spPr>
        <p:txBody>
          <a:bodyPr anchor="t" rtlCol="false" tIns="0" lIns="0" bIns="0" rIns="0">
            <a:spAutoFit/>
          </a:bodyPr>
          <a:lstStyle/>
          <a:p>
            <a:pPr algn="ctr" marL="0" indent="0" lvl="0">
              <a:lnSpc>
                <a:spcPts val="3220"/>
              </a:lnSpc>
              <a:spcBef>
                <a:spcPct val="0"/>
              </a:spcBef>
            </a:pPr>
            <a:r>
              <a:rPr lang="en-US" sz="2000">
                <a:solidFill>
                  <a:srgbClr val="000000"/>
                </a:solidFill>
                <a:latin typeface="Quicksand"/>
                <a:ea typeface="Quicksand"/>
                <a:cs typeface="Quicksand"/>
                <a:sym typeface="Quicksand"/>
              </a:rPr>
              <a:t>Line Plot Frekuensi Kunjungan Harian dalam Seminggu di Tokyo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3111" r="0" b="-13111"/>
            </a:stretch>
          </a:blipFill>
        </p:spPr>
      </p:sp>
      <p:sp>
        <p:nvSpPr>
          <p:cNvPr name="Freeform 3" id="3"/>
          <p:cNvSpPr/>
          <p:nvPr/>
        </p:nvSpPr>
        <p:spPr>
          <a:xfrm flipH="false" flipV="false" rot="0">
            <a:off x="10586326" y="4256365"/>
            <a:ext cx="6936581" cy="4370046"/>
          </a:xfrm>
          <a:custGeom>
            <a:avLst/>
            <a:gdLst/>
            <a:ahLst/>
            <a:cxnLst/>
            <a:rect r="r" b="b" t="t" l="l"/>
            <a:pathLst>
              <a:path h="4370046" w="6936581">
                <a:moveTo>
                  <a:pt x="0" y="0"/>
                </a:moveTo>
                <a:lnTo>
                  <a:pt x="6936580" y="0"/>
                </a:lnTo>
                <a:lnTo>
                  <a:pt x="6936580" y="4370046"/>
                </a:lnTo>
                <a:lnTo>
                  <a:pt x="0" y="4370046"/>
                </a:lnTo>
                <a:lnTo>
                  <a:pt x="0" y="0"/>
                </a:lnTo>
                <a:close/>
              </a:path>
            </a:pathLst>
          </a:custGeom>
          <a:blipFill>
            <a:blip r:embed="rId4"/>
            <a:stretch>
              <a:fillRect l="0" t="0" r="0" b="0"/>
            </a:stretch>
          </a:blipFill>
        </p:spPr>
      </p:sp>
      <p:sp>
        <p:nvSpPr>
          <p:cNvPr name="TextBox 4" id="4"/>
          <p:cNvSpPr txBox="true"/>
          <p:nvPr/>
        </p:nvSpPr>
        <p:spPr>
          <a:xfrm rot="0">
            <a:off x="10586326" y="160433"/>
            <a:ext cx="7262632" cy="2305050"/>
          </a:xfrm>
          <a:prstGeom prst="rect">
            <a:avLst/>
          </a:prstGeom>
        </p:spPr>
        <p:txBody>
          <a:bodyPr anchor="t" rtlCol="false" tIns="0" lIns="0" bIns="0" rIns="0">
            <a:spAutoFit/>
          </a:bodyPr>
          <a:lstStyle/>
          <a:p>
            <a:pPr algn="ctr" marL="0" indent="0" lvl="1">
              <a:lnSpc>
                <a:spcPts val="8399"/>
              </a:lnSpc>
              <a:spcBef>
                <a:spcPct val="0"/>
              </a:spcBef>
            </a:pPr>
            <a:r>
              <a:rPr lang="en-US" b="true" sz="6999">
                <a:solidFill>
                  <a:srgbClr val="FFFFFF"/>
                </a:solidFill>
                <a:latin typeface="Agrandir Ultra-Bold"/>
                <a:ea typeface="Agrandir Ultra-Bold"/>
                <a:cs typeface="Agrandir Ultra-Bold"/>
                <a:sym typeface="Agrandir Ultra-Bold"/>
              </a:rPr>
              <a:t>Visualisasi dan Pembahasan</a:t>
            </a:r>
          </a:p>
        </p:txBody>
      </p:sp>
      <p:sp>
        <p:nvSpPr>
          <p:cNvPr name="TextBox 5" id="5"/>
          <p:cNvSpPr txBox="true"/>
          <p:nvPr/>
        </p:nvSpPr>
        <p:spPr>
          <a:xfrm rot="0">
            <a:off x="2926785" y="2379758"/>
            <a:ext cx="8119476" cy="1181734"/>
          </a:xfrm>
          <a:prstGeom prst="rect">
            <a:avLst/>
          </a:prstGeom>
        </p:spPr>
        <p:txBody>
          <a:bodyPr anchor="t" rtlCol="false" tIns="0" lIns="0" bIns="0" rIns="0">
            <a:spAutoFit/>
          </a:bodyPr>
          <a:lstStyle/>
          <a:p>
            <a:pPr algn="just">
              <a:lnSpc>
                <a:spcPts val="3220"/>
              </a:lnSpc>
            </a:pPr>
            <a:r>
              <a:rPr lang="en-US" sz="2000" b="true">
                <a:solidFill>
                  <a:srgbClr val="000000"/>
                </a:solidFill>
                <a:latin typeface="Quicksand Bold"/>
                <a:ea typeface="Quicksand Bold"/>
                <a:cs typeface="Quicksand Bold"/>
                <a:sym typeface="Quicksand Bold"/>
              </a:rPr>
              <a:t>Pertanyaan 6</a:t>
            </a:r>
          </a:p>
          <a:p>
            <a:pPr algn="just" marL="0" indent="0" lvl="0">
              <a:lnSpc>
                <a:spcPts val="3220"/>
              </a:lnSpc>
              <a:spcBef>
                <a:spcPct val="0"/>
              </a:spcBef>
            </a:pPr>
            <a:r>
              <a:rPr lang="en-US" sz="2000">
                <a:solidFill>
                  <a:srgbClr val="000000"/>
                </a:solidFill>
                <a:latin typeface="Quicksand"/>
                <a:ea typeface="Quicksand"/>
                <a:cs typeface="Quicksand"/>
                <a:sym typeface="Quicksand"/>
              </a:rPr>
              <a:t>Apakah faktor waktu mempengaruhi pengguna dalam mengunjungi lokasi tempat? </a:t>
            </a:r>
          </a:p>
        </p:txBody>
      </p:sp>
      <p:sp>
        <p:nvSpPr>
          <p:cNvPr name="Freeform 6" id="6"/>
          <p:cNvSpPr/>
          <p:nvPr/>
        </p:nvSpPr>
        <p:spPr>
          <a:xfrm flipH="false" flipV="false" rot="0">
            <a:off x="2926785" y="4256365"/>
            <a:ext cx="6936581" cy="4370046"/>
          </a:xfrm>
          <a:custGeom>
            <a:avLst/>
            <a:gdLst/>
            <a:ahLst/>
            <a:cxnLst/>
            <a:rect r="r" b="b" t="t" l="l"/>
            <a:pathLst>
              <a:path h="4370046" w="6936581">
                <a:moveTo>
                  <a:pt x="0" y="0"/>
                </a:moveTo>
                <a:lnTo>
                  <a:pt x="6936581" y="0"/>
                </a:lnTo>
                <a:lnTo>
                  <a:pt x="6936581" y="4370046"/>
                </a:lnTo>
                <a:lnTo>
                  <a:pt x="0" y="4370046"/>
                </a:lnTo>
                <a:lnTo>
                  <a:pt x="0" y="0"/>
                </a:lnTo>
                <a:close/>
              </a:path>
            </a:pathLst>
          </a:custGeom>
          <a:blipFill>
            <a:blip r:embed="rId5"/>
            <a:stretch>
              <a:fillRect l="0" t="0" r="0" b="0"/>
            </a:stretch>
          </a:blipFill>
        </p:spPr>
      </p:sp>
      <p:sp>
        <p:nvSpPr>
          <p:cNvPr name="TextBox 7" id="7"/>
          <p:cNvSpPr txBox="true"/>
          <p:nvPr/>
        </p:nvSpPr>
        <p:spPr>
          <a:xfrm rot="0">
            <a:off x="2926785" y="8540686"/>
            <a:ext cx="6706926" cy="781684"/>
          </a:xfrm>
          <a:prstGeom prst="rect">
            <a:avLst/>
          </a:prstGeom>
        </p:spPr>
        <p:txBody>
          <a:bodyPr anchor="t" rtlCol="false" tIns="0" lIns="0" bIns="0" rIns="0">
            <a:spAutoFit/>
          </a:bodyPr>
          <a:lstStyle/>
          <a:p>
            <a:pPr algn="ctr" marL="0" indent="0" lvl="0">
              <a:lnSpc>
                <a:spcPts val="3220"/>
              </a:lnSpc>
              <a:spcBef>
                <a:spcPct val="0"/>
              </a:spcBef>
            </a:pPr>
            <a:r>
              <a:rPr lang="en-US" sz="2000">
                <a:solidFill>
                  <a:srgbClr val="000000"/>
                </a:solidFill>
                <a:latin typeface="Quicksand"/>
                <a:ea typeface="Quicksand"/>
                <a:cs typeface="Quicksand"/>
                <a:sym typeface="Quicksand"/>
              </a:rPr>
              <a:t> kunjungan ke lima kategori tempat teratas selama Weekday dan Weekend di New York</a:t>
            </a:r>
          </a:p>
        </p:txBody>
      </p:sp>
      <p:sp>
        <p:nvSpPr>
          <p:cNvPr name="TextBox 8" id="8"/>
          <p:cNvSpPr txBox="true"/>
          <p:nvPr/>
        </p:nvSpPr>
        <p:spPr>
          <a:xfrm rot="0">
            <a:off x="10701153" y="8540686"/>
            <a:ext cx="6706926" cy="781684"/>
          </a:xfrm>
          <a:prstGeom prst="rect">
            <a:avLst/>
          </a:prstGeom>
        </p:spPr>
        <p:txBody>
          <a:bodyPr anchor="t" rtlCol="false" tIns="0" lIns="0" bIns="0" rIns="0">
            <a:spAutoFit/>
          </a:bodyPr>
          <a:lstStyle/>
          <a:p>
            <a:pPr algn="ctr" marL="0" indent="0" lvl="0">
              <a:lnSpc>
                <a:spcPts val="3220"/>
              </a:lnSpc>
              <a:spcBef>
                <a:spcPct val="0"/>
              </a:spcBef>
            </a:pPr>
            <a:r>
              <a:rPr lang="en-US" sz="2000">
                <a:solidFill>
                  <a:srgbClr val="000000"/>
                </a:solidFill>
                <a:latin typeface="Quicksand"/>
                <a:ea typeface="Quicksand"/>
                <a:cs typeface="Quicksand"/>
                <a:sym typeface="Quicksand"/>
              </a:rPr>
              <a:t> kunjungan ke lima kategori tempat teratas selama Weekday dan Weekend di Tokyo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grpSp>
        <p:nvGrpSpPr>
          <p:cNvPr name="Group 3" id="3"/>
          <p:cNvGrpSpPr/>
          <p:nvPr/>
        </p:nvGrpSpPr>
        <p:grpSpPr>
          <a:xfrm rot="0">
            <a:off x="2904364" y="2661789"/>
            <a:ext cx="1689684" cy="16896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AF907F"/>
            </a:solidFill>
            <a:ln w="19050" cap="sq">
              <a:solidFill>
                <a:srgbClr val="000000"/>
              </a:solidFill>
              <a:prstDash val="solid"/>
              <a:miter/>
            </a:ln>
          </p:spPr>
        </p:sp>
        <p:sp>
          <p:nvSpPr>
            <p:cNvPr name="TextBox 5" id="5"/>
            <p:cNvSpPr txBox="true"/>
            <p:nvPr/>
          </p:nvSpPr>
          <p:spPr>
            <a:xfrm>
              <a:off x="0" y="-133350"/>
              <a:ext cx="812800" cy="946150"/>
            </a:xfrm>
            <a:prstGeom prst="rect">
              <a:avLst/>
            </a:prstGeom>
          </p:spPr>
          <p:txBody>
            <a:bodyPr anchor="ctr" rtlCol="false" tIns="50800" lIns="50800" bIns="50800" rIns="50800"/>
            <a:lstStyle/>
            <a:p>
              <a:pPr algn="ctr">
                <a:lnSpc>
                  <a:spcPts val="8819"/>
                </a:lnSpc>
              </a:pPr>
              <a:r>
                <a:rPr lang="en-US" b="true" sz="6299">
                  <a:solidFill>
                    <a:srgbClr val="FFFFFF"/>
                  </a:solidFill>
                  <a:latin typeface="Quicksand Bold"/>
                  <a:ea typeface="Quicksand Bold"/>
                  <a:cs typeface="Quicksand Bold"/>
                  <a:sym typeface="Quicksand Bold"/>
                </a:rPr>
                <a:t>01</a:t>
              </a:r>
            </a:p>
          </p:txBody>
        </p:sp>
      </p:grpSp>
      <p:grpSp>
        <p:nvGrpSpPr>
          <p:cNvPr name="Group 6" id="6"/>
          <p:cNvGrpSpPr/>
          <p:nvPr/>
        </p:nvGrpSpPr>
        <p:grpSpPr>
          <a:xfrm rot="0">
            <a:off x="3077326" y="5220374"/>
            <a:ext cx="1689684" cy="168968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AF907F"/>
            </a:solidFill>
            <a:ln w="19050" cap="sq">
              <a:solidFill>
                <a:srgbClr val="000000"/>
              </a:solidFill>
              <a:prstDash val="solid"/>
              <a:miter/>
            </a:ln>
          </p:spPr>
        </p:sp>
        <p:sp>
          <p:nvSpPr>
            <p:cNvPr name="TextBox 8" id="8"/>
            <p:cNvSpPr txBox="true"/>
            <p:nvPr/>
          </p:nvSpPr>
          <p:spPr>
            <a:xfrm>
              <a:off x="0" y="-133350"/>
              <a:ext cx="812800" cy="946150"/>
            </a:xfrm>
            <a:prstGeom prst="rect">
              <a:avLst/>
            </a:prstGeom>
          </p:spPr>
          <p:txBody>
            <a:bodyPr anchor="ctr" rtlCol="false" tIns="50800" lIns="50800" bIns="50800" rIns="50800"/>
            <a:lstStyle/>
            <a:p>
              <a:pPr algn="ctr">
                <a:lnSpc>
                  <a:spcPts val="8819"/>
                </a:lnSpc>
              </a:pPr>
              <a:r>
                <a:rPr lang="en-US" b="true" sz="6299">
                  <a:solidFill>
                    <a:srgbClr val="FFFFFF"/>
                  </a:solidFill>
                  <a:latin typeface="Quicksand Bold"/>
                  <a:ea typeface="Quicksand Bold"/>
                  <a:cs typeface="Quicksand Bold"/>
                  <a:sym typeface="Quicksand Bold"/>
                </a:rPr>
                <a:t>02</a:t>
              </a:r>
            </a:p>
          </p:txBody>
        </p:sp>
      </p:grpSp>
      <p:grpSp>
        <p:nvGrpSpPr>
          <p:cNvPr name="Group 9" id="9"/>
          <p:cNvGrpSpPr/>
          <p:nvPr/>
        </p:nvGrpSpPr>
        <p:grpSpPr>
          <a:xfrm rot="0">
            <a:off x="3077326" y="7568616"/>
            <a:ext cx="1689684" cy="168968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AF907F"/>
            </a:solidFill>
            <a:ln w="19050" cap="sq">
              <a:solidFill>
                <a:srgbClr val="000000"/>
              </a:solidFill>
              <a:prstDash val="solid"/>
              <a:miter/>
            </a:ln>
          </p:spPr>
        </p:sp>
        <p:sp>
          <p:nvSpPr>
            <p:cNvPr name="TextBox 11" id="11"/>
            <p:cNvSpPr txBox="true"/>
            <p:nvPr/>
          </p:nvSpPr>
          <p:spPr>
            <a:xfrm>
              <a:off x="0" y="-133350"/>
              <a:ext cx="812800" cy="946150"/>
            </a:xfrm>
            <a:prstGeom prst="rect">
              <a:avLst/>
            </a:prstGeom>
          </p:spPr>
          <p:txBody>
            <a:bodyPr anchor="ctr" rtlCol="false" tIns="50800" lIns="50800" bIns="50800" rIns="50800"/>
            <a:lstStyle/>
            <a:p>
              <a:pPr algn="ctr">
                <a:lnSpc>
                  <a:spcPts val="8819"/>
                </a:lnSpc>
              </a:pPr>
              <a:r>
                <a:rPr lang="en-US" b="true" sz="6299">
                  <a:solidFill>
                    <a:srgbClr val="FFFFFF"/>
                  </a:solidFill>
                  <a:latin typeface="Quicksand Bold"/>
                  <a:ea typeface="Quicksand Bold"/>
                  <a:cs typeface="Quicksand Bold"/>
                  <a:sym typeface="Quicksand Bold"/>
                </a:rPr>
                <a:t>03</a:t>
              </a:r>
            </a:p>
          </p:txBody>
        </p:sp>
      </p:grpSp>
      <p:grpSp>
        <p:nvGrpSpPr>
          <p:cNvPr name="Group 12" id="12"/>
          <p:cNvGrpSpPr/>
          <p:nvPr/>
        </p:nvGrpSpPr>
        <p:grpSpPr>
          <a:xfrm rot="0">
            <a:off x="10356452" y="2661789"/>
            <a:ext cx="1689684" cy="168968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AF907F"/>
            </a:solidFill>
            <a:ln w="19050" cap="sq">
              <a:solidFill>
                <a:srgbClr val="000000"/>
              </a:solidFill>
              <a:prstDash val="solid"/>
              <a:miter/>
            </a:ln>
          </p:spPr>
        </p:sp>
        <p:sp>
          <p:nvSpPr>
            <p:cNvPr name="TextBox 14" id="14"/>
            <p:cNvSpPr txBox="true"/>
            <p:nvPr/>
          </p:nvSpPr>
          <p:spPr>
            <a:xfrm>
              <a:off x="0" y="-133350"/>
              <a:ext cx="812800" cy="946150"/>
            </a:xfrm>
            <a:prstGeom prst="rect">
              <a:avLst/>
            </a:prstGeom>
          </p:spPr>
          <p:txBody>
            <a:bodyPr anchor="ctr" rtlCol="false" tIns="50800" lIns="50800" bIns="50800" rIns="50800"/>
            <a:lstStyle/>
            <a:p>
              <a:pPr algn="ctr">
                <a:lnSpc>
                  <a:spcPts val="8819"/>
                </a:lnSpc>
              </a:pPr>
              <a:r>
                <a:rPr lang="en-US" b="true" sz="6299">
                  <a:solidFill>
                    <a:srgbClr val="FFFFFF"/>
                  </a:solidFill>
                  <a:latin typeface="Quicksand Bold"/>
                  <a:ea typeface="Quicksand Bold"/>
                  <a:cs typeface="Quicksand Bold"/>
                  <a:sym typeface="Quicksand Bold"/>
                </a:rPr>
                <a:t>04</a:t>
              </a:r>
            </a:p>
          </p:txBody>
        </p:sp>
      </p:grpSp>
      <p:sp>
        <p:nvSpPr>
          <p:cNvPr name="TextBox 15" id="15"/>
          <p:cNvSpPr txBox="true"/>
          <p:nvPr/>
        </p:nvSpPr>
        <p:spPr>
          <a:xfrm rot="0">
            <a:off x="5186109" y="2623689"/>
            <a:ext cx="4536877" cy="1642491"/>
          </a:xfrm>
          <a:prstGeom prst="rect">
            <a:avLst/>
          </a:prstGeom>
        </p:spPr>
        <p:txBody>
          <a:bodyPr anchor="t" rtlCol="false" tIns="0" lIns="0" bIns="0" rIns="0">
            <a:spAutoFit/>
          </a:bodyPr>
          <a:lstStyle/>
          <a:p>
            <a:pPr algn="just">
              <a:lnSpc>
                <a:spcPts val="1932"/>
              </a:lnSpc>
            </a:pPr>
            <a:r>
              <a:rPr lang="en-US" sz="1200" b="true">
                <a:solidFill>
                  <a:srgbClr val="000000"/>
                </a:solidFill>
                <a:latin typeface="Quicksand Bold"/>
                <a:ea typeface="Quicksand Bold"/>
                <a:cs typeface="Quicksand Bold"/>
                <a:sym typeface="Quicksand Bold"/>
              </a:rPr>
              <a:t>Perbedaan Pola Aktivitas Harian</a:t>
            </a:r>
          </a:p>
          <a:p>
            <a:pPr algn="just" marL="259080" indent="-129540" lvl="1">
              <a:lnSpc>
                <a:spcPts val="1932"/>
              </a:lnSpc>
              <a:buFont typeface="Arial"/>
              <a:buChar char="•"/>
            </a:pPr>
            <a:r>
              <a:rPr lang="en-US" b="true" sz="1200">
                <a:solidFill>
                  <a:srgbClr val="000000"/>
                </a:solidFill>
                <a:latin typeface="Quicksand Bold"/>
                <a:ea typeface="Quicksand Bold"/>
                <a:cs typeface="Quicksand Bold"/>
                <a:sym typeface="Quicksand Bold"/>
              </a:rPr>
              <a:t>Di New York, aktivitas cenderung memuncak pada malam hari (pukul 20:00–23:00), mencerminkan aktivitas yang aktif di malam hari.</a:t>
            </a:r>
          </a:p>
          <a:p>
            <a:pPr algn="just" marL="259080" indent="-129540" lvl="1">
              <a:lnSpc>
                <a:spcPts val="1932"/>
              </a:lnSpc>
              <a:buFont typeface="Arial"/>
              <a:buChar char="•"/>
            </a:pPr>
            <a:r>
              <a:rPr lang="en-US" b="true" sz="1200">
                <a:solidFill>
                  <a:srgbClr val="000000"/>
                </a:solidFill>
                <a:latin typeface="Quicksand Bold"/>
                <a:ea typeface="Quicksand Bold"/>
                <a:cs typeface="Quicksand Bold"/>
                <a:sym typeface="Quicksand Bold"/>
              </a:rPr>
              <a:t>Di Tokyo, aktivitas lebih aktif pada pagi hari (pukul 09:00–11:00), menunjukkan fokus pada rutinitas kerja dan aktivitas produktif</a:t>
            </a:r>
          </a:p>
        </p:txBody>
      </p:sp>
      <p:sp>
        <p:nvSpPr>
          <p:cNvPr name="TextBox 16" id="16"/>
          <p:cNvSpPr txBox="true"/>
          <p:nvPr/>
        </p:nvSpPr>
        <p:spPr>
          <a:xfrm rot="0">
            <a:off x="5186109" y="5086350"/>
            <a:ext cx="4536877" cy="1899883"/>
          </a:xfrm>
          <a:prstGeom prst="rect">
            <a:avLst/>
          </a:prstGeom>
        </p:spPr>
        <p:txBody>
          <a:bodyPr anchor="t" rtlCol="false" tIns="0" lIns="0" bIns="0" rIns="0">
            <a:spAutoFit/>
          </a:bodyPr>
          <a:lstStyle/>
          <a:p>
            <a:pPr algn="just">
              <a:lnSpc>
                <a:spcPts val="1925"/>
              </a:lnSpc>
            </a:pPr>
            <a:r>
              <a:rPr lang="en-US" sz="1195" b="true">
                <a:solidFill>
                  <a:srgbClr val="000000"/>
                </a:solidFill>
                <a:latin typeface="Quicksand Bold"/>
                <a:ea typeface="Quicksand Bold"/>
                <a:cs typeface="Quicksand Bold"/>
                <a:sym typeface="Quicksand Bold"/>
              </a:rPr>
              <a:t>Perbedaan Kategori Tempat yang Sering Dikunjungi</a:t>
            </a:r>
          </a:p>
          <a:p>
            <a:pPr algn="just" marL="258180" indent="-129090" lvl="1">
              <a:lnSpc>
                <a:spcPts val="1925"/>
              </a:lnSpc>
              <a:buFont typeface="Arial"/>
              <a:buChar char="•"/>
            </a:pPr>
            <a:r>
              <a:rPr lang="en-US" b="true" sz="1195">
                <a:solidFill>
                  <a:srgbClr val="000000"/>
                </a:solidFill>
                <a:latin typeface="Quicksand Bold"/>
                <a:ea typeface="Quicksand Bold"/>
                <a:cs typeface="Quicksand Bold"/>
                <a:sym typeface="Quicksand Bold"/>
              </a:rPr>
              <a:t>Di New York, kategori tempat seperti bar, rumah, dan tempat kerja mendominasi kunjungan, menyoroti keseimbangan antara pekerjaan dan kehidupan sosial. </a:t>
            </a:r>
          </a:p>
          <a:p>
            <a:pPr algn="just" marL="258180" indent="-129090" lvl="1">
              <a:lnSpc>
                <a:spcPts val="1925"/>
              </a:lnSpc>
              <a:buFont typeface="Arial"/>
              <a:buChar char="•"/>
            </a:pPr>
            <a:r>
              <a:rPr lang="en-US" b="true" sz="1195">
                <a:solidFill>
                  <a:srgbClr val="000000"/>
                </a:solidFill>
                <a:latin typeface="Quicksand Bold"/>
                <a:ea typeface="Quicksand Bold"/>
                <a:cs typeface="Quicksand Bold"/>
                <a:sym typeface="Quicksand Bold"/>
              </a:rPr>
              <a:t>Di Tokyo, stasiun kereta api, toko ramen, dan tempat belanja menjadi kategori yang paling sering dikunjungi, mencerminkan budaya mobilitas tinggi dan konsumsi kuliner</a:t>
            </a:r>
          </a:p>
        </p:txBody>
      </p:sp>
      <p:sp>
        <p:nvSpPr>
          <p:cNvPr name="TextBox 17" id="17"/>
          <p:cNvSpPr txBox="true"/>
          <p:nvPr/>
        </p:nvSpPr>
        <p:spPr>
          <a:xfrm rot="0">
            <a:off x="1682825" y="623439"/>
            <a:ext cx="14922350" cy="1247775"/>
          </a:xfrm>
          <a:prstGeom prst="rect">
            <a:avLst/>
          </a:prstGeom>
        </p:spPr>
        <p:txBody>
          <a:bodyPr anchor="t" rtlCol="false" tIns="0" lIns="0" bIns="0" rIns="0">
            <a:spAutoFit/>
          </a:bodyPr>
          <a:lstStyle/>
          <a:p>
            <a:pPr algn="ctr" marL="0" indent="0" lvl="1">
              <a:lnSpc>
                <a:spcPts val="8399"/>
              </a:lnSpc>
              <a:spcBef>
                <a:spcPct val="0"/>
              </a:spcBef>
            </a:pPr>
            <a:r>
              <a:rPr lang="en-US" b="true" sz="6999">
                <a:solidFill>
                  <a:srgbClr val="FFFFFF"/>
                </a:solidFill>
                <a:latin typeface="Agrandir Ultra-Bold"/>
                <a:ea typeface="Agrandir Ultra-Bold"/>
                <a:cs typeface="Agrandir Ultra-Bold"/>
                <a:sym typeface="Agrandir Ultra-Bold"/>
              </a:rPr>
              <a:t>Kesimpulan</a:t>
            </a:r>
          </a:p>
        </p:txBody>
      </p:sp>
      <p:grpSp>
        <p:nvGrpSpPr>
          <p:cNvPr name="Group 18" id="18"/>
          <p:cNvGrpSpPr/>
          <p:nvPr/>
        </p:nvGrpSpPr>
        <p:grpSpPr>
          <a:xfrm rot="0">
            <a:off x="10356452" y="4961455"/>
            <a:ext cx="1689684" cy="168968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91638" y="0"/>
                  </a:moveTo>
                  <a:lnTo>
                    <a:pt x="721162" y="0"/>
                  </a:lnTo>
                  <a:cubicBezTo>
                    <a:pt x="745466" y="0"/>
                    <a:pt x="768775" y="9655"/>
                    <a:pt x="785960" y="26840"/>
                  </a:cubicBezTo>
                  <a:cubicBezTo>
                    <a:pt x="803145" y="44025"/>
                    <a:pt x="812800" y="67334"/>
                    <a:pt x="812800" y="91638"/>
                  </a:cubicBezTo>
                  <a:lnTo>
                    <a:pt x="812800" y="721162"/>
                  </a:lnTo>
                  <a:cubicBezTo>
                    <a:pt x="812800" y="745466"/>
                    <a:pt x="803145" y="768775"/>
                    <a:pt x="785960" y="785960"/>
                  </a:cubicBezTo>
                  <a:cubicBezTo>
                    <a:pt x="768775" y="803145"/>
                    <a:pt x="745466" y="812800"/>
                    <a:pt x="721162" y="812800"/>
                  </a:cubicBezTo>
                  <a:lnTo>
                    <a:pt x="91638" y="812800"/>
                  </a:lnTo>
                  <a:cubicBezTo>
                    <a:pt x="67334" y="812800"/>
                    <a:pt x="44025" y="803145"/>
                    <a:pt x="26840" y="785960"/>
                  </a:cubicBezTo>
                  <a:cubicBezTo>
                    <a:pt x="9655" y="768775"/>
                    <a:pt x="0" y="745466"/>
                    <a:pt x="0" y="721162"/>
                  </a:cubicBezTo>
                  <a:lnTo>
                    <a:pt x="0" y="91638"/>
                  </a:lnTo>
                  <a:cubicBezTo>
                    <a:pt x="0" y="67334"/>
                    <a:pt x="9655" y="44025"/>
                    <a:pt x="26840" y="26840"/>
                  </a:cubicBezTo>
                  <a:cubicBezTo>
                    <a:pt x="44025" y="9655"/>
                    <a:pt x="67334" y="0"/>
                    <a:pt x="91638" y="0"/>
                  </a:cubicBezTo>
                  <a:close/>
                </a:path>
              </a:pathLst>
            </a:custGeom>
            <a:solidFill>
              <a:srgbClr val="AF907F"/>
            </a:solidFill>
            <a:ln w="19050" cap="sq">
              <a:solidFill>
                <a:srgbClr val="000000"/>
              </a:solidFill>
              <a:prstDash val="solid"/>
              <a:miter/>
            </a:ln>
          </p:spPr>
        </p:sp>
        <p:sp>
          <p:nvSpPr>
            <p:cNvPr name="TextBox 20" id="20"/>
            <p:cNvSpPr txBox="true"/>
            <p:nvPr/>
          </p:nvSpPr>
          <p:spPr>
            <a:xfrm>
              <a:off x="0" y="-133350"/>
              <a:ext cx="812800" cy="946150"/>
            </a:xfrm>
            <a:prstGeom prst="rect">
              <a:avLst/>
            </a:prstGeom>
          </p:spPr>
          <p:txBody>
            <a:bodyPr anchor="ctr" rtlCol="false" tIns="50800" lIns="50800" bIns="50800" rIns="50800"/>
            <a:lstStyle/>
            <a:p>
              <a:pPr algn="ctr">
                <a:lnSpc>
                  <a:spcPts val="8819"/>
                </a:lnSpc>
              </a:pPr>
              <a:r>
                <a:rPr lang="en-US" b="true" sz="6299">
                  <a:solidFill>
                    <a:srgbClr val="FFFFFF"/>
                  </a:solidFill>
                  <a:latin typeface="Quicksand Bold"/>
                  <a:ea typeface="Quicksand Bold"/>
                  <a:cs typeface="Quicksand Bold"/>
                  <a:sym typeface="Quicksand Bold"/>
                </a:rPr>
                <a:t>05</a:t>
              </a:r>
            </a:p>
          </p:txBody>
        </p:sp>
      </p:grpSp>
      <p:sp>
        <p:nvSpPr>
          <p:cNvPr name="TextBox 21" id="21"/>
          <p:cNvSpPr txBox="true"/>
          <p:nvPr/>
        </p:nvSpPr>
        <p:spPr>
          <a:xfrm rot="0">
            <a:off x="5186109" y="7911192"/>
            <a:ext cx="4536877" cy="947383"/>
          </a:xfrm>
          <a:prstGeom prst="rect">
            <a:avLst/>
          </a:prstGeom>
        </p:spPr>
        <p:txBody>
          <a:bodyPr anchor="t" rtlCol="false" tIns="0" lIns="0" bIns="0" rIns="0">
            <a:spAutoFit/>
          </a:bodyPr>
          <a:lstStyle/>
          <a:p>
            <a:pPr algn="just">
              <a:lnSpc>
                <a:spcPts val="1925"/>
              </a:lnSpc>
            </a:pPr>
            <a:r>
              <a:rPr lang="en-US" b="true" sz="1195">
                <a:solidFill>
                  <a:srgbClr val="000000"/>
                </a:solidFill>
                <a:latin typeface="Quicksand Bold"/>
                <a:ea typeface="Quicksand Bold"/>
                <a:cs typeface="Quicksand Bold"/>
                <a:sym typeface="Quicksand Bold"/>
              </a:rPr>
              <a:t>Zona waktu mempengaruhi distribusi kunjungan, di mana jam-jam puncak di kedua kota berbeda. Di New York, kunjungan memuncak pada pagi dan malam hari, sementara di Tokyo, puncak kunjungan lebih dominan di pagi hari. </a:t>
            </a:r>
          </a:p>
        </p:txBody>
      </p:sp>
      <p:sp>
        <p:nvSpPr>
          <p:cNvPr name="TextBox 22" id="22"/>
          <p:cNvSpPr txBox="true"/>
          <p:nvPr/>
        </p:nvSpPr>
        <p:spPr>
          <a:xfrm rot="0">
            <a:off x="12444627" y="2842655"/>
            <a:ext cx="4536877" cy="1185508"/>
          </a:xfrm>
          <a:prstGeom prst="rect">
            <a:avLst/>
          </a:prstGeom>
        </p:spPr>
        <p:txBody>
          <a:bodyPr anchor="t" rtlCol="false" tIns="0" lIns="0" bIns="0" rIns="0">
            <a:spAutoFit/>
          </a:bodyPr>
          <a:lstStyle/>
          <a:p>
            <a:pPr algn="just">
              <a:lnSpc>
                <a:spcPts val="1925"/>
              </a:lnSpc>
            </a:pPr>
            <a:r>
              <a:rPr lang="en-US" sz="1195" b="true">
                <a:solidFill>
                  <a:srgbClr val="000000"/>
                </a:solidFill>
                <a:latin typeface="Quicksand Bold"/>
                <a:ea typeface="Quicksand Bold"/>
                <a:cs typeface="Quicksand Bold"/>
                <a:sym typeface="Quicksand Bold"/>
              </a:rPr>
              <a:t>Hari dengan Frekuensi Kunjungan Tinggi </a:t>
            </a:r>
          </a:p>
          <a:p>
            <a:pPr algn="just" marL="258180" indent="-129090" lvl="1">
              <a:lnSpc>
                <a:spcPts val="1925"/>
              </a:lnSpc>
              <a:buFont typeface="Arial"/>
              <a:buChar char="•"/>
            </a:pPr>
            <a:r>
              <a:rPr lang="en-US" b="true" sz="1195">
                <a:solidFill>
                  <a:srgbClr val="000000"/>
                </a:solidFill>
                <a:latin typeface="Quicksand Bold"/>
                <a:ea typeface="Quicksand Bold"/>
                <a:cs typeface="Quicksand Bold"/>
                <a:sym typeface="Quicksand Bold"/>
              </a:rPr>
              <a:t>Di New York, kunjungan memuncak pada Jumat dan Sabtu, dengan penurunan pada Minggu.</a:t>
            </a:r>
          </a:p>
          <a:p>
            <a:pPr algn="just" marL="258180" indent="-129090" lvl="1">
              <a:lnSpc>
                <a:spcPts val="1925"/>
              </a:lnSpc>
              <a:buFont typeface="Arial"/>
              <a:buChar char="•"/>
            </a:pPr>
            <a:r>
              <a:rPr lang="en-US" b="true" sz="1195">
                <a:solidFill>
                  <a:srgbClr val="000000"/>
                </a:solidFill>
                <a:latin typeface="Quicksand Bold"/>
                <a:ea typeface="Quicksand Bold"/>
                <a:cs typeface="Quicksand Bold"/>
                <a:sym typeface="Quicksand Bold"/>
              </a:rPr>
              <a:t>Di Tokyo, kunjungan lebih tinggi pada akhir pekan, dengan puncak pada Minggu. </a:t>
            </a:r>
          </a:p>
        </p:txBody>
      </p:sp>
      <p:sp>
        <p:nvSpPr>
          <p:cNvPr name="TextBox 23" id="23"/>
          <p:cNvSpPr txBox="true"/>
          <p:nvPr/>
        </p:nvSpPr>
        <p:spPr>
          <a:xfrm rot="0">
            <a:off x="12444627" y="5184968"/>
            <a:ext cx="4536877" cy="947383"/>
          </a:xfrm>
          <a:prstGeom prst="rect">
            <a:avLst/>
          </a:prstGeom>
        </p:spPr>
        <p:txBody>
          <a:bodyPr anchor="t" rtlCol="false" tIns="0" lIns="0" bIns="0" rIns="0">
            <a:spAutoFit/>
          </a:bodyPr>
          <a:lstStyle/>
          <a:p>
            <a:pPr algn="just">
              <a:lnSpc>
                <a:spcPts val="1925"/>
              </a:lnSpc>
            </a:pPr>
            <a:r>
              <a:rPr lang="en-US" b="true" sz="1195">
                <a:solidFill>
                  <a:srgbClr val="000000"/>
                </a:solidFill>
                <a:latin typeface="Quicksand Bold"/>
                <a:ea typeface="Quicksand Bold"/>
                <a:cs typeface="Quicksand Bold"/>
                <a:sym typeface="Quicksand Bold"/>
              </a:rPr>
              <a:t>Distribusi lokasi kunjungan di New York menunjukkan kepadatan tinggi di Midtown Manhattan, sedangkan di Tokyo, kepadatan tersebar lebih merata di pusat kota seperti Shinjuku dan Shibuya.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3111" r="0" b="-13111"/>
            </a:stretch>
          </a:blipFill>
        </p:spPr>
      </p:sp>
      <p:sp>
        <p:nvSpPr>
          <p:cNvPr name="TextBox 3" id="3"/>
          <p:cNvSpPr txBox="true"/>
          <p:nvPr/>
        </p:nvSpPr>
        <p:spPr>
          <a:xfrm rot="0">
            <a:off x="1868306" y="2660384"/>
            <a:ext cx="14551389" cy="4899557"/>
          </a:xfrm>
          <a:prstGeom prst="rect">
            <a:avLst/>
          </a:prstGeom>
        </p:spPr>
        <p:txBody>
          <a:bodyPr anchor="t" rtlCol="false" tIns="0" lIns="0" bIns="0" rIns="0">
            <a:spAutoFit/>
          </a:bodyPr>
          <a:lstStyle/>
          <a:p>
            <a:pPr algn="ctr">
              <a:lnSpc>
                <a:spcPts val="4846"/>
              </a:lnSpc>
            </a:pPr>
            <a:r>
              <a:rPr lang="en-US" sz="3461" b="true">
                <a:solidFill>
                  <a:srgbClr val="000000"/>
                </a:solidFill>
                <a:latin typeface="Canva Sans Bold"/>
                <a:ea typeface="Canva Sans Bold"/>
                <a:cs typeface="Canva Sans Bold"/>
                <a:sym typeface="Canva Sans Bold"/>
              </a:rPr>
              <a:t>Dari kelima poin utama ini artinya kedua kota memiliki perbedaan budaya, gaya hidup, dan kebiasaan masyarakat. Adapun, Faktor konteks waktu, di New York aktivitas pada hari kerja cenderung terpusat di kantor dan gym, sementara aktivitas akhir pekan lebih terdistribusi ke tempat-tempat hiburan dan area rekreasi. Sedangkan, di Tokyo aktivitas pada hari kerja lebih terfokus pada transportasi dan kebutuhan sehari-hari, sementara akhir pekan lebih cenderung digunakan untuk rekreasi atau kegiatan santai.</a:t>
            </a:r>
          </a:p>
        </p:txBody>
      </p:sp>
      <p:sp>
        <p:nvSpPr>
          <p:cNvPr name="Freeform 4" id="4"/>
          <p:cNvSpPr/>
          <p:nvPr/>
        </p:nvSpPr>
        <p:spPr>
          <a:xfrm flipH="false" flipV="false" rot="0">
            <a:off x="603940" y="6172200"/>
            <a:ext cx="1264366" cy="4114800"/>
          </a:xfrm>
          <a:custGeom>
            <a:avLst/>
            <a:gdLst/>
            <a:ahLst/>
            <a:cxnLst/>
            <a:rect r="r" b="b" t="t" l="l"/>
            <a:pathLst>
              <a:path h="4114800" w="1264366">
                <a:moveTo>
                  <a:pt x="0" y="0"/>
                </a:moveTo>
                <a:lnTo>
                  <a:pt x="1264366" y="0"/>
                </a:lnTo>
                <a:lnTo>
                  <a:pt x="126436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798296" y="7962944"/>
            <a:ext cx="8489704" cy="2324056"/>
          </a:xfrm>
          <a:custGeom>
            <a:avLst/>
            <a:gdLst/>
            <a:ahLst/>
            <a:cxnLst/>
            <a:rect r="r" b="b" t="t" l="l"/>
            <a:pathLst>
              <a:path h="2324056" w="8489704">
                <a:moveTo>
                  <a:pt x="0" y="0"/>
                </a:moveTo>
                <a:lnTo>
                  <a:pt x="8489704" y="0"/>
                </a:lnTo>
                <a:lnTo>
                  <a:pt x="8489704" y="2324056"/>
                </a:lnTo>
                <a:lnTo>
                  <a:pt x="0" y="2324056"/>
                </a:lnTo>
                <a:lnTo>
                  <a:pt x="0" y="0"/>
                </a:lnTo>
                <a:close/>
              </a:path>
            </a:pathLst>
          </a:custGeom>
          <a:blipFill>
            <a:blip r:embed="rId6"/>
            <a:stretch>
              <a:fillRect l="0" t="0" r="0" b="0"/>
            </a:stretch>
          </a:blipFill>
        </p:spPr>
      </p:sp>
      <p:sp>
        <p:nvSpPr>
          <p:cNvPr name="Freeform 6" id="6"/>
          <p:cNvSpPr/>
          <p:nvPr/>
        </p:nvSpPr>
        <p:spPr>
          <a:xfrm flipH="false" flipV="false" rot="1034337">
            <a:off x="434378" y="232175"/>
            <a:ext cx="1950356" cy="2529943"/>
          </a:xfrm>
          <a:custGeom>
            <a:avLst/>
            <a:gdLst/>
            <a:ahLst/>
            <a:cxnLst/>
            <a:rect r="r" b="b" t="t" l="l"/>
            <a:pathLst>
              <a:path h="2529943" w="1950356">
                <a:moveTo>
                  <a:pt x="0" y="0"/>
                </a:moveTo>
                <a:lnTo>
                  <a:pt x="1950356" y="0"/>
                </a:lnTo>
                <a:lnTo>
                  <a:pt x="1950356" y="2529943"/>
                </a:lnTo>
                <a:lnTo>
                  <a:pt x="0" y="25299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2136764">
            <a:off x="15738882" y="11647"/>
            <a:ext cx="1361625" cy="4114800"/>
          </a:xfrm>
          <a:custGeom>
            <a:avLst/>
            <a:gdLst/>
            <a:ahLst/>
            <a:cxnLst/>
            <a:rect r="r" b="b" t="t" l="l"/>
            <a:pathLst>
              <a:path h="4114800" w="1361625">
                <a:moveTo>
                  <a:pt x="0" y="0"/>
                </a:moveTo>
                <a:lnTo>
                  <a:pt x="1361625" y="0"/>
                </a:lnTo>
                <a:lnTo>
                  <a:pt x="1361625"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3111" r="0" b="-13111"/>
            </a:stretch>
          </a:blipFill>
        </p:spPr>
      </p:sp>
      <p:grpSp>
        <p:nvGrpSpPr>
          <p:cNvPr name="Group 3" id="3"/>
          <p:cNvGrpSpPr/>
          <p:nvPr/>
        </p:nvGrpSpPr>
        <p:grpSpPr>
          <a:xfrm rot="0">
            <a:off x="1028700" y="1557338"/>
            <a:ext cx="16230600" cy="8164607"/>
            <a:chOff x="0" y="0"/>
            <a:chExt cx="4274726" cy="2150349"/>
          </a:xfrm>
        </p:grpSpPr>
        <p:sp>
          <p:nvSpPr>
            <p:cNvPr name="Freeform 4" id="4"/>
            <p:cNvSpPr/>
            <p:nvPr/>
          </p:nvSpPr>
          <p:spPr>
            <a:xfrm flipH="false" flipV="false" rot="0">
              <a:off x="0" y="0"/>
              <a:ext cx="4274726" cy="2150349"/>
            </a:xfrm>
            <a:custGeom>
              <a:avLst/>
              <a:gdLst/>
              <a:ahLst/>
              <a:cxnLst/>
              <a:rect r="r" b="b" t="t" l="l"/>
              <a:pathLst>
                <a:path h="2150349" w="4274726">
                  <a:moveTo>
                    <a:pt x="7155" y="0"/>
                  </a:moveTo>
                  <a:lnTo>
                    <a:pt x="4267571" y="0"/>
                  </a:lnTo>
                  <a:cubicBezTo>
                    <a:pt x="4271523" y="0"/>
                    <a:pt x="4274726" y="3203"/>
                    <a:pt x="4274726" y="7155"/>
                  </a:cubicBezTo>
                  <a:lnTo>
                    <a:pt x="4274726" y="2143194"/>
                  </a:lnTo>
                  <a:cubicBezTo>
                    <a:pt x="4274726" y="2145092"/>
                    <a:pt x="4273972" y="2146912"/>
                    <a:pt x="4272630" y="2148254"/>
                  </a:cubicBezTo>
                  <a:cubicBezTo>
                    <a:pt x="4271289" y="2149595"/>
                    <a:pt x="4269468" y="2150349"/>
                    <a:pt x="4267571" y="2150349"/>
                  </a:cubicBezTo>
                  <a:lnTo>
                    <a:pt x="7155" y="2150349"/>
                  </a:lnTo>
                  <a:cubicBezTo>
                    <a:pt x="3203" y="2150349"/>
                    <a:pt x="0" y="2147146"/>
                    <a:pt x="0" y="2143194"/>
                  </a:cubicBezTo>
                  <a:lnTo>
                    <a:pt x="0" y="7155"/>
                  </a:lnTo>
                  <a:cubicBezTo>
                    <a:pt x="0" y="5257"/>
                    <a:pt x="754" y="3437"/>
                    <a:pt x="2096" y="2096"/>
                  </a:cubicBezTo>
                  <a:cubicBezTo>
                    <a:pt x="3437" y="754"/>
                    <a:pt x="5257" y="0"/>
                    <a:pt x="7155" y="0"/>
                  </a:cubicBezTo>
                  <a:close/>
                </a:path>
              </a:pathLst>
            </a:custGeom>
            <a:solidFill>
              <a:srgbClr val="EDDAC4"/>
            </a:solidFill>
            <a:ln w="19050" cap="sq">
              <a:solidFill>
                <a:srgbClr val="000000"/>
              </a:solidFill>
              <a:prstDash val="solid"/>
              <a:miter/>
            </a:ln>
          </p:spPr>
        </p:sp>
        <p:sp>
          <p:nvSpPr>
            <p:cNvPr name="TextBox 5" id="5"/>
            <p:cNvSpPr txBox="true"/>
            <p:nvPr/>
          </p:nvSpPr>
          <p:spPr>
            <a:xfrm>
              <a:off x="0" y="-38100"/>
              <a:ext cx="4274726" cy="218844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347680" y="7062206"/>
            <a:ext cx="3789822" cy="3224794"/>
          </a:xfrm>
          <a:custGeom>
            <a:avLst/>
            <a:gdLst/>
            <a:ahLst/>
            <a:cxnLst/>
            <a:rect r="r" b="b" t="t" l="l"/>
            <a:pathLst>
              <a:path h="3224794" w="3789822">
                <a:moveTo>
                  <a:pt x="0" y="0"/>
                </a:moveTo>
                <a:lnTo>
                  <a:pt x="3789822" y="0"/>
                </a:lnTo>
                <a:lnTo>
                  <a:pt x="3789822" y="3224794"/>
                </a:lnTo>
                <a:lnTo>
                  <a:pt x="0" y="32247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703246" y="309562"/>
            <a:ext cx="12046722" cy="1247775"/>
          </a:xfrm>
          <a:prstGeom prst="rect">
            <a:avLst/>
          </a:prstGeom>
        </p:spPr>
        <p:txBody>
          <a:bodyPr anchor="t" rtlCol="false" tIns="0" lIns="0" bIns="0" rIns="0">
            <a:spAutoFit/>
          </a:bodyPr>
          <a:lstStyle/>
          <a:p>
            <a:pPr algn="ctr" marL="0" indent="0" lvl="1">
              <a:lnSpc>
                <a:spcPts val="8399"/>
              </a:lnSpc>
              <a:spcBef>
                <a:spcPct val="0"/>
              </a:spcBef>
            </a:pPr>
            <a:r>
              <a:rPr lang="en-US" b="true" sz="6999">
                <a:solidFill>
                  <a:srgbClr val="FFFFFF"/>
                </a:solidFill>
                <a:latin typeface="Agrandir Ultra-Bold"/>
                <a:ea typeface="Agrandir Ultra-Bold"/>
                <a:cs typeface="Agrandir Ultra-Bold"/>
                <a:sym typeface="Agrandir Ultra-Bold"/>
              </a:rPr>
              <a:t>LAMPIRAN</a:t>
            </a:r>
          </a:p>
        </p:txBody>
      </p:sp>
      <p:sp>
        <p:nvSpPr>
          <p:cNvPr name="TextBox 8" id="8"/>
          <p:cNvSpPr txBox="true"/>
          <p:nvPr/>
        </p:nvSpPr>
        <p:spPr>
          <a:xfrm rot="0">
            <a:off x="1596806" y="1886453"/>
            <a:ext cx="15094388" cy="7407275"/>
          </a:xfrm>
          <a:prstGeom prst="rect">
            <a:avLst/>
          </a:prstGeom>
        </p:spPr>
        <p:txBody>
          <a:bodyPr anchor="t" rtlCol="false" tIns="0" lIns="0" bIns="0" rIns="0">
            <a:spAutoFit/>
          </a:bodyPr>
          <a:lstStyle/>
          <a:p>
            <a:pPr algn="l" marL="755651" indent="-377825" lvl="1">
              <a:lnSpc>
                <a:spcPts val="4900"/>
              </a:lnSpc>
              <a:buFont typeface="Arial"/>
              <a:buChar char="•"/>
            </a:pPr>
            <a:r>
              <a:rPr lang="en-US" b="true" sz="3500">
                <a:solidFill>
                  <a:srgbClr val="000000"/>
                </a:solidFill>
                <a:latin typeface="Canva Sans Bold"/>
                <a:ea typeface="Canva Sans Bold"/>
                <a:cs typeface="Canva Sans Bold"/>
                <a:sym typeface="Canva Sans Bold"/>
              </a:rPr>
              <a:t>Laporan atau Dokumen Proses Pengerjaan</a:t>
            </a:r>
          </a:p>
          <a:p>
            <a:pPr algn="l">
              <a:lnSpc>
                <a:spcPts val="4900"/>
              </a:lnSpc>
            </a:pPr>
            <a:r>
              <a:rPr lang="en-US" sz="3500" u="sng" b="true">
                <a:solidFill>
                  <a:srgbClr val="1986CF"/>
                </a:solidFill>
                <a:latin typeface="Canva Sans Bold"/>
                <a:ea typeface="Canva Sans Bold"/>
                <a:cs typeface="Canva Sans Bold"/>
                <a:sym typeface="Canva Sans Bold"/>
              </a:rPr>
              <a:t>https://drive.google.com/file/d/1m72emAGQOMgZgLj-Uy7MBdfyYkpM4xpx/view?usp=drive_link</a:t>
            </a:r>
          </a:p>
          <a:p>
            <a:pPr algn="l" marL="755651" indent="-377825" lvl="1">
              <a:lnSpc>
                <a:spcPts val="4900"/>
              </a:lnSpc>
              <a:buFont typeface="Arial"/>
              <a:buChar char="•"/>
            </a:pPr>
            <a:r>
              <a:rPr lang="en-US" b="true" sz="3500">
                <a:solidFill>
                  <a:srgbClr val="000000"/>
                </a:solidFill>
                <a:latin typeface="Canva Sans Bold"/>
                <a:ea typeface="Canva Sans Bold"/>
                <a:cs typeface="Canva Sans Bold"/>
                <a:sym typeface="Canva Sans Bold"/>
              </a:rPr>
              <a:t>Infografis</a:t>
            </a:r>
          </a:p>
          <a:p>
            <a:pPr algn="l">
              <a:lnSpc>
                <a:spcPts val="4900"/>
              </a:lnSpc>
            </a:pPr>
            <a:r>
              <a:rPr lang="en-US" sz="3500" u="sng" b="true">
                <a:solidFill>
                  <a:srgbClr val="1986CF"/>
                </a:solidFill>
                <a:latin typeface="Canva Sans Bold"/>
                <a:ea typeface="Canva Sans Bold"/>
                <a:cs typeface="Canva Sans Bold"/>
                <a:sym typeface="Canva Sans Bold"/>
              </a:rPr>
              <a:t>https://drive.google.com/file/d/1Q1eHnG2Z1amx3aeyvud1gVjBotxK2f69/view?usp=sharing</a:t>
            </a:r>
          </a:p>
          <a:p>
            <a:pPr algn="l" marL="755651" indent="-377825" lvl="1">
              <a:lnSpc>
                <a:spcPts val="4900"/>
              </a:lnSpc>
              <a:buFont typeface="Arial"/>
              <a:buChar char="•"/>
            </a:pPr>
            <a:r>
              <a:rPr lang="en-US" b="true" sz="3500">
                <a:solidFill>
                  <a:srgbClr val="000000"/>
                </a:solidFill>
                <a:latin typeface="Canva Sans Bold"/>
                <a:ea typeface="Canva Sans Bold"/>
                <a:cs typeface="Canva Sans Bold"/>
                <a:sym typeface="Canva Sans Bold"/>
              </a:rPr>
              <a:t>GitHub</a:t>
            </a:r>
          </a:p>
          <a:p>
            <a:pPr algn="l">
              <a:lnSpc>
                <a:spcPts val="4900"/>
              </a:lnSpc>
            </a:pPr>
            <a:r>
              <a:rPr lang="en-US" sz="3500" u="sng" b="true">
                <a:solidFill>
                  <a:srgbClr val="1986CF"/>
                </a:solidFill>
                <a:latin typeface="Canva Sans Bold"/>
                <a:ea typeface="Canva Sans Bold"/>
                <a:cs typeface="Canva Sans Bold"/>
                <a:sym typeface="Canva Sans Bold"/>
              </a:rPr>
              <a:t>github.com/nadiaftryani/Analisis-Visualisasi-Berdasarkan-Pola-Kunjungan-Terhadap-Waktu-dan-Lokasi-di-Kota-New-York-Dan-Tokyo</a:t>
            </a:r>
          </a:p>
          <a:p>
            <a:pPr algn="l" marL="755651" indent="-377825" lvl="1">
              <a:lnSpc>
                <a:spcPts val="4900"/>
              </a:lnSpc>
              <a:buFont typeface="Arial"/>
              <a:buChar char="•"/>
            </a:pPr>
            <a:r>
              <a:rPr lang="en-US" b="true" sz="3500">
                <a:solidFill>
                  <a:srgbClr val="000000"/>
                </a:solidFill>
                <a:latin typeface="Canva Sans Bold"/>
                <a:ea typeface="Canva Sans Bold"/>
                <a:cs typeface="Canva Sans Bold"/>
                <a:sym typeface="Canva Sans Bold"/>
              </a:rPr>
              <a:t>Link Video Presentasi Kelompok</a:t>
            </a:r>
          </a:p>
          <a:p>
            <a:pPr algn="l">
              <a:lnSpc>
                <a:spcPts val="4900"/>
              </a:lnSpc>
            </a:pPr>
            <a:r>
              <a:rPr lang="en-US" sz="3500" u="sng" b="true">
                <a:solidFill>
                  <a:srgbClr val="1986CF"/>
                </a:solidFill>
                <a:latin typeface="Canva Sans Bold"/>
                <a:ea typeface="Canva Sans Bold"/>
                <a:cs typeface="Canva Sans Bold"/>
                <a:sym typeface="Canva Sans Bold"/>
              </a:rPr>
              <a:t>bit.ly/PresentasiTubesVDIKelompok1RA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grpSp>
        <p:nvGrpSpPr>
          <p:cNvPr name="Group 3" id="3"/>
          <p:cNvGrpSpPr>
            <a:grpSpLocks noChangeAspect="true"/>
          </p:cNvGrpSpPr>
          <p:nvPr/>
        </p:nvGrpSpPr>
        <p:grpSpPr>
          <a:xfrm rot="0">
            <a:off x="11221767" y="-525340"/>
            <a:ext cx="7868349" cy="11337679"/>
            <a:chOff x="0" y="0"/>
            <a:chExt cx="3172968" cy="4572000"/>
          </a:xfrm>
        </p:grpSpPr>
        <p:sp>
          <p:nvSpPr>
            <p:cNvPr name="Freeform 4" id="4"/>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3"/>
              <a:stretch>
                <a:fillRect l="0" t="-1893" r="0" b="-1893"/>
              </a:stretch>
            </a:blipFill>
          </p:spPr>
        </p:sp>
        <p:sp>
          <p:nvSpPr>
            <p:cNvPr name="Freeform 5" id="5"/>
            <p:cNvSpPr/>
            <p:nvPr/>
          </p:nvSpPr>
          <p:spPr>
            <a:xfrm flipH="false" flipV="false" rot="0">
              <a:off x="2794" y="0"/>
              <a:ext cx="3167380" cy="4572000"/>
            </a:xfrm>
            <a:custGeom>
              <a:avLst/>
              <a:gdLst/>
              <a:ahLst/>
              <a:cxnLst/>
              <a:rect r="r" b="b" t="t" l="l"/>
              <a:pathLst>
                <a:path h="4572000" w="3167380">
                  <a:moveTo>
                    <a:pt x="3167380" y="0"/>
                  </a:moveTo>
                  <a:lnTo>
                    <a:pt x="3167380" y="4572000"/>
                  </a:lnTo>
                  <a:lnTo>
                    <a:pt x="0" y="4572000"/>
                  </a:lnTo>
                  <a:lnTo>
                    <a:pt x="0" y="0"/>
                  </a:lnTo>
                  <a:lnTo>
                    <a:pt x="3167380" y="0"/>
                  </a:lnTo>
                  <a:close/>
                </a:path>
              </a:pathLst>
            </a:custGeom>
            <a:blipFill>
              <a:blip r:embed="rId4"/>
              <a:stretch>
                <a:fillRect l="-160" t="0" r="-160" b="0"/>
              </a:stretch>
            </a:blipFill>
          </p:spPr>
        </p:sp>
      </p:grpSp>
      <p:sp>
        <p:nvSpPr>
          <p:cNvPr name="TextBox 6" id="6"/>
          <p:cNvSpPr txBox="true"/>
          <p:nvPr/>
        </p:nvSpPr>
        <p:spPr>
          <a:xfrm rot="0">
            <a:off x="1454919" y="2922270"/>
            <a:ext cx="8505716" cy="4147185"/>
          </a:xfrm>
          <a:prstGeom prst="rect">
            <a:avLst/>
          </a:prstGeom>
        </p:spPr>
        <p:txBody>
          <a:bodyPr anchor="t" rtlCol="false" tIns="0" lIns="0" bIns="0" rIns="0">
            <a:spAutoFit/>
          </a:bodyPr>
          <a:lstStyle/>
          <a:p>
            <a:pPr algn="ctr" marL="0" indent="0" lvl="1">
              <a:lnSpc>
                <a:spcPts val="14819"/>
              </a:lnSpc>
            </a:pPr>
            <a:r>
              <a:rPr lang="en-US" b="true" sz="12999">
                <a:solidFill>
                  <a:srgbClr val="FFFFFF"/>
                </a:solidFill>
                <a:latin typeface="Agrandir Ultra-Bold"/>
                <a:ea typeface="Agrandir Ultra-Bold"/>
                <a:cs typeface="Agrandir Ultra-Bold"/>
                <a:sym typeface="Agrandir Ultra-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1028700" y="1578020"/>
            <a:ext cx="8608262" cy="1141095"/>
          </a:xfrm>
          <a:prstGeom prst="rect">
            <a:avLst/>
          </a:prstGeom>
        </p:spPr>
        <p:txBody>
          <a:bodyPr anchor="t" rtlCol="false" tIns="0" lIns="0" bIns="0" rIns="0">
            <a:spAutoFit/>
          </a:bodyPr>
          <a:lstStyle/>
          <a:p>
            <a:pPr algn="l" marL="0" indent="0" lvl="1">
              <a:lnSpc>
                <a:spcPts val="7139"/>
              </a:lnSpc>
              <a:spcBef>
                <a:spcPct val="0"/>
              </a:spcBef>
            </a:pPr>
            <a:r>
              <a:rPr lang="en-US" b="true" sz="6999">
                <a:solidFill>
                  <a:srgbClr val="FFFFFF"/>
                </a:solidFill>
                <a:latin typeface="Agrandir Ultra-Bold"/>
                <a:ea typeface="Agrandir Ultra-Bold"/>
                <a:cs typeface="Agrandir Ultra-Bold"/>
                <a:sym typeface="Agrandir Ultra-Bold"/>
              </a:rPr>
              <a:t>Nama Anggota</a:t>
            </a:r>
          </a:p>
        </p:txBody>
      </p:sp>
      <p:grpSp>
        <p:nvGrpSpPr>
          <p:cNvPr name="Group 4" id="4"/>
          <p:cNvGrpSpPr>
            <a:grpSpLocks noChangeAspect="true"/>
          </p:cNvGrpSpPr>
          <p:nvPr/>
        </p:nvGrpSpPr>
        <p:grpSpPr>
          <a:xfrm rot="0">
            <a:off x="10925823" y="1125107"/>
            <a:ext cx="5877570" cy="8036787"/>
            <a:chOff x="0" y="0"/>
            <a:chExt cx="3343656" cy="4572000"/>
          </a:xfrm>
        </p:grpSpPr>
        <p:sp>
          <p:nvSpPr>
            <p:cNvPr name="Freeform 5" id="5"/>
            <p:cNvSpPr/>
            <p:nvPr/>
          </p:nvSpPr>
          <p:spPr>
            <a:xfrm flipH="false" flipV="false" rot="0">
              <a:off x="-233807" y="-239395"/>
              <a:ext cx="3811143" cy="5050790"/>
            </a:xfrm>
            <a:custGeom>
              <a:avLst/>
              <a:gdLst/>
              <a:ahLst/>
              <a:cxnLst/>
              <a:rect r="r" b="b" t="t" l="l"/>
              <a:pathLst>
                <a:path h="5050790" w="3811143">
                  <a:moveTo>
                    <a:pt x="3329305" y="3086608"/>
                  </a:moveTo>
                  <a:cubicBezTo>
                    <a:pt x="2847594" y="4310126"/>
                    <a:pt x="1819529" y="5050790"/>
                    <a:pt x="1033145" y="4740910"/>
                  </a:cubicBezTo>
                  <a:cubicBezTo>
                    <a:pt x="246888" y="4431030"/>
                    <a:pt x="0" y="3187954"/>
                    <a:pt x="481965" y="1964309"/>
                  </a:cubicBezTo>
                  <a:cubicBezTo>
                    <a:pt x="963930" y="740664"/>
                    <a:pt x="1991741" y="0"/>
                    <a:pt x="2778125" y="309880"/>
                  </a:cubicBezTo>
                  <a:cubicBezTo>
                    <a:pt x="3564382" y="619760"/>
                    <a:pt x="3811143" y="1862963"/>
                    <a:pt x="3329305" y="3086608"/>
                  </a:cubicBezTo>
                  <a:close/>
                </a:path>
              </a:pathLst>
            </a:custGeom>
            <a:blipFill>
              <a:blip r:embed="rId3"/>
              <a:stretch>
                <a:fillRect l="0" t="-4789" r="0" b="-4789"/>
              </a:stretch>
            </a:blipFill>
          </p:spPr>
        </p:sp>
        <p:sp>
          <p:nvSpPr>
            <p:cNvPr name="Freeform 6" id="6"/>
            <p:cNvSpPr/>
            <p:nvPr/>
          </p:nvSpPr>
          <p:spPr>
            <a:xfrm flipH="false" flipV="false" rot="0">
              <a:off x="1778" y="2159"/>
              <a:ext cx="3341878" cy="4569841"/>
            </a:xfrm>
            <a:custGeom>
              <a:avLst/>
              <a:gdLst/>
              <a:ahLst/>
              <a:cxnLst/>
              <a:rect r="r" b="b" t="t" l="l"/>
              <a:pathLst>
                <a:path h="4569841" w="3341878">
                  <a:moveTo>
                    <a:pt x="3341878" y="0"/>
                  </a:moveTo>
                  <a:lnTo>
                    <a:pt x="3341878" y="4569841"/>
                  </a:lnTo>
                  <a:lnTo>
                    <a:pt x="0" y="4569841"/>
                  </a:lnTo>
                  <a:lnTo>
                    <a:pt x="0" y="0"/>
                  </a:lnTo>
                  <a:lnTo>
                    <a:pt x="3341878" y="0"/>
                  </a:lnTo>
                  <a:close/>
                </a:path>
              </a:pathLst>
            </a:custGeom>
            <a:blipFill>
              <a:blip r:embed="rId4"/>
              <a:stretch>
                <a:fillRect l="0" t="0" r="-338" b="0"/>
              </a:stretch>
            </a:blipFill>
          </p:spPr>
        </p:sp>
      </p:grpSp>
      <p:sp>
        <p:nvSpPr>
          <p:cNvPr name="TextBox 7" id="7"/>
          <p:cNvSpPr txBox="true"/>
          <p:nvPr/>
        </p:nvSpPr>
        <p:spPr>
          <a:xfrm rot="0">
            <a:off x="1028700" y="3274400"/>
            <a:ext cx="9564656" cy="3700100"/>
          </a:xfrm>
          <a:prstGeom prst="rect">
            <a:avLst/>
          </a:prstGeom>
        </p:spPr>
        <p:txBody>
          <a:bodyPr anchor="t" rtlCol="false" tIns="0" lIns="0" bIns="0" rIns="0">
            <a:spAutoFit/>
          </a:bodyPr>
          <a:lstStyle/>
          <a:p>
            <a:pPr algn="l">
              <a:lnSpc>
                <a:spcPts val="3596"/>
              </a:lnSpc>
            </a:pPr>
            <a:r>
              <a:rPr lang="en-US" sz="3525" b="true">
                <a:solidFill>
                  <a:srgbClr val="000000"/>
                </a:solidFill>
                <a:latin typeface="Agrandir Ultra-Bold"/>
                <a:ea typeface="Agrandir Ultra-Bold"/>
                <a:cs typeface="Agrandir Ultra-Bold"/>
                <a:sym typeface="Agrandir Ultra-Bold"/>
              </a:rPr>
              <a:t>Nadia Fitri Yani </a:t>
            </a:r>
          </a:p>
          <a:p>
            <a:pPr algn="l">
              <a:lnSpc>
                <a:spcPts val="3596"/>
              </a:lnSpc>
            </a:pPr>
            <a:r>
              <a:rPr lang="en-US" sz="3525" b="true">
                <a:solidFill>
                  <a:srgbClr val="000000"/>
                </a:solidFill>
                <a:latin typeface="Agrandir Ultra-Bold"/>
                <a:ea typeface="Agrandir Ultra-Bold"/>
                <a:cs typeface="Agrandir Ultra-Bold"/>
                <a:sym typeface="Agrandir Ultra-Bold"/>
              </a:rPr>
              <a:t>121450101</a:t>
            </a:r>
          </a:p>
          <a:p>
            <a:pPr algn="l">
              <a:lnSpc>
                <a:spcPts val="3596"/>
              </a:lnSpc>
            </a:pPr>
          </a:p>
          <a:p>
            <a:pPr algn="l">
              <a:lnSpc>
                <a:spcPts val="3596"/>
              </a:lnSpc>
            </a:pPr>
            <a:r>
              <a:rPr lang="en-US" sz="3525" b="true">
                <a:solidFill>
                  <a:srgbClr val="000000"/>
                </a:solidFill>
                <a:latin typeface="Agrandir Ultra-Bold"/>
                <a:ea typeface="Agrandir Ultra-Bold"/>
                <a:cs typeface="Agrandir Ultra-Bold"/>
                <a:sym typeface="Agrandir Ultra-Bold"/>
              </a:rPr>
              <a:t>Eksanty F Sugma Islamiaty </a:t>
            </a:r>
          </a:p>
          <a:p>
            <a:pPr algn="l">
              <a:lnSpc>
                <a:spcPts val="3596"/>
              </a:lnSpc>
            </a:pPr>
            <a:r>
              <a:rPr lang="en-US" sz="3525" b="true">
                <a:solidFill>
                  <a:srgbClr val="000000"/>
                </a:solidFill>
                <a:latin typeface="Agrandir Ultra-Bold"/>
                <a:ea typeface="Agrandir Ultra-Bold"/>
                <a:cs typeface="Agrandir Ultra-Bold"/>
                <a:sym typeface="Agrandir Ultra-Bold"/>
              </a:rPr>
              <a:t>122450001</a:t>
            </a:r>
          </a:p>
          <a:p>
            <a:pPr algn="l">
              <a:lnSpc>
                <a:spcPts val="3596"/>
              </a:lnSpc>
            </a:pPr>
          </a:p>
          <a:p>
            <a:pPr algn="l">
              <a:lnSpc>
                <a:spcPts val="3596"/>
              </a:lnSpc>
            </a:pPr>
            <a:r>
              <a:rPr lang="en-US" sz="3525" b="true">
                <a:solidFill>
                  <a:srgbClr val="000000"/>
                </a:solidFill>
                <a:latin typeface="Agrandir Ultra-Bold"/>
                <a:ea typeface="Agrandir Ultra-Bold"/>
                <a:cs typeface="Agrandir Ultra-Bold"/>
                <a:sym typeface="Agrandir Ultra-Bold"/>
              </a:rPr>
              <a:t>Muhammad Bayu Syuhada </a:t>
            </a:r>
          </a:p>
          <a:p>
            <a:pPr algn="l" marL="0" indent="0" lvl="1">
              <a:lnSpc>
                <a:spcPts val="3596"/>
              </a:lnSpc>
              <a:spcBef>
                <a:spcPct val="0"/>
              </a:spcBef>
            </a:pPr>
            <a:r>
              <a:rPr lang="en-US" b="true" sz="3525">
                <a:solidFill>
                  <a:srgbClr val="000000"/>
                </a:solidFill>
                <a:latin typeface="Agrandir Ultra-Bold"/>
                <a:ea typeface="Agrandir Ultra-Bold"/>
                <a:cs typeface="Agrandir Ultra-Bold"/>
                <a:sym typeface="Agrandir Ultra-Bold"/>
              </a:rPr>
              <a:t>122450007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3111" r="0" b="-13111"/>
            </a:stretch>
          </a:blipFill>
        </p:spPr>
      </p:sp>
      <p:sp>
        <p:nvSpPr>
          <p:cNvPr name="Freeform 3" id="3"/>
          <p:cNvSpPr/>
          <p:nvPr/>
        </p:nvSpPr>
        <p:spPr>
          <a:xfrm flipH="false" flipV="false" rot="0">
            <a:off x="3518936" y="5143500"/>
            <a:ext cx="1301445" cy="1304925"/>
          </a:xfrm>
          <a:custGeom>
            <a:avLst/>
            <a:gdLst/>
            <a:ahLst/>
            <a:cxnLst/>
            <a:rect r="r" b="b" t="t" l="l"/>
            <a:pathLst>
              <a:path h="1304925" w="1301445">
                <a:moveTo>
                  <a:pt x="0" y="0"/>
                </a:moveTo>
                <a:lnTo>
                  <a:pt x="1301445" y="0"/>
                </a:lnTo>
                <a:lnTo>
                  <a:pt x="1301445" y="1304925"/>
                </a:lnTo>
                <a:lnTo>
                  <a:pt x="0" y="13049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754077" y="5143500"/>
            <a:ext cx="1301445" cy="1304925"/>
          </a:xfrm>
          <a:custGeom>
            <a:avLst/>
            <a:gdLst/>
            <a:ahLst/>
            <a:cxnLst/>
            <a:rect r="r" b="b" t="t" l="l"/>
            <a:pathLst>
              <a:path h="1304925" w="1301445">
                <a:moveTo>
                  <a:pt x="0" y="0"/>
                </a:moveTo>
                <a:lnTo>
                  <a:pt x="1301446" y="0"/>
                </a:lnTo>
                <a:lnTo>
                  <a:pt x="1301446" y="1304925"/>
                </a:lnTo>
                <a:lnTo>
                  <a:pt x="0" y="13049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693187" y="5143500"/>
            <a:ext cx="1304925" cy="1304925"/>
          </a:xfrm>
          <a:custGeom>
            <a:avLst/>
            <a:gdLst/>
            <a:ahLst/>
            <a:cxnLst/>
            <a:rect r="r" b="b" t="t" l="l"/>
            <a:pathLst>
              <a:path h="1304925" w="1304925">
                <a:moveTo>
                  <a:pt x="0" y="0"/>
                </a:moveTo>
                <a:lnTo>
                  <a:pt x="1304925" y="0"/>
                </a:lnTo>
                <a:lnTo>
                  <a:pt x="1304925" y="1304925"/>
                </a:lnTo>
                <a:lnTo>
                  <a:pt x="0" y="13049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928451" y="1248205"/>
            <a:ext cx="7754349" cy="1762125"/>
          </a:xfrm>
          <a:prstGeom prst="rect">
            <a:avLst/>
          </a:prstGeom>
        </p:spPr>
        <p:txBody>
          <a:bodyPr anchor="t" rtlCol="false" tIns="0" lIns="0" bIns="0" rIns="0">
            <a:spAutoFit/>
          </a:bodyPr>
          <a:lstStyle/>
          <a:p>
            <a:pPr algn="l">
              <a:lnSpc>
                <a:spcPts val="7799"/>
              </a:lnSpc>
            </a:pPr>
            <a:r>
              <a:rPr lang="en-US" sz="6499" b="true">
                <a:solidFill>
                  <a:srgbClr val="FFFFFF"/>
                </a:solidFill>
                <a:latin typeface="Agrandir Ultra-Bold"/>
                <a:ea typeface="Agrandir Ultra-Bold"/>
                <a:cs typeface="Agrandir Ultra-Bold"/>
                <a:sym typeface="Agrandir Ultra-Bold"/>
              </a:rPr>
              <a:t>Dataset:</a:t>
            </a:r>
          </a:p>
          <a:p>
            <a:pPr algn="l" marL="0" indent="0" lvl="1">
              <a:lnSpc>
                <a:spcPts val="4799"/>
              </a:lnSpc>
            </a:pPr>
            <a:r>
              <a:rPr lang="en-US" b="true" sz="3999">
                <a:solidFill>
                  <a:srgbClr val="FFFFFF"/>
                </a:solidFill>
                <a:latin typeface="Agrandir Ultra-Bold"/>
                <a:ea typeface="Agrandir Ultra-Bold"/>
                <a:cs typeface="Agrandir Ultra-Bold"/>
                <a:sym typeface="Agrandir Ultra-Bold"/>
              </a:rPr>
              <a:t>NYC and Tokyo Check-in</a:t>
            </a:r>
          </a:p>
        </p:txBody>
      </p:sp>
      <p:sp>
        <p:nvSpPr>
          <p:cNvPr name="TextBox 7" id="7"/>
          <p:cNvSpPr txBox="true"/>
          <p:nvPr/>
        </p:nvSpPr>
        <p:spPr>
          <a:xfrm rot="0">
            <a:off x="1928451" y="3514725"/>
            <a:ext cx="5783860" cy="1628775"/>
          </a:xfrm>
          <a:prstGeom prst="rect">
            <a:avLst/>
          </a:prstGeom>
        </p:spPr>
        <p:txBody>
          <a:bodyPr anchor="t" rtlCol="false" tIns="0" lIns="0" bIns="0" rIns="0">
            <a:spAutoFit/>
          </a:bodyPr>
          <a:lstStyle/>
          <a:p>
            <a:pPr algn="l">
              <a:lnSpc>
                <a:spcPts val="7200"/>
              </a:lnSpc>
            </a:pPr>
            <a:r>
              <a:rPr lang="en-US" sz="6000" b="true">
                <a:solidFill>
                  <a:srgbClr val="FFFFFF"/>
                </a:solidFill>
                <a:latin typeface="Agrandir Ultra-Bold"/>
                <a:ea typeface="Agrandir Ultra-Bold"/>
                <a:cs typeface="Agrandir Ultra-Bold"/>
                <a:sym typeface="Agrandir Ultra-Bold"/>
              </a:rPr>
              <a:t>Deskripsi:</a:t>
            </a:r>
          </a:p>
          <a:p>
            <a:pPr algn="l" marL="0" indent="0" lvl="1">
              <a:lnSpc>
                <a:spcPts val="4200"/>
              </a:lnSpc>
            </a:pPr>
          </a:p>
        </p:txBody>
      </p:sp>
      <p:sp>
        <p:nvSpPr>
          <p:cNvPr name="TextBox 8" id="8"/>
          <p:cNvSpPr txBox="true"/>
          <p:nvPr/>
        </p:nvSpPr>
        <p:spPr>
          <a:xfrm rot="0">
            <a:off x="1761686" y="6824745"/>
            <a:ext cx="4815945" cy="2292350"/>
          </a:xfrm>
          <a:prstGeom prst="rect">
            <a:avLst/>
          </a:prstGeom>
        </p:spPr>
        <p:txBody>
          <a:bodyPr anchor="t" rtlCol="false" tIns="0" lIns="0" bIns="0" rIns="0">
            <a:spAutoFit/>
          </a:bodyPr>
          <a:lstStyle/>
          <a:p>
            <a:pPr algn="ctr">
              <a:lnSpc>
                <a:spcPts val="5599"/>
              </a:lnSpc>
            </a:pPr>
            <a:r>
              <a:rPr lang="en-US" sz="3999" b="true">
                <a:solidFill>
                  <a:srgbClr val="000000"/>
                </a:solidFill>
                <a:latin typeface="Open Sans Bold"/>
                <a:ea typeface="Open Sans Bold"/>
                <a:cs typeface="Open Sans Bold"/>
                <a:sym typeface="Open Sans Bold"/>
              </a:rPr>
              <a:t>Dataset Tokyo</a:t>
            </a:r>
          </a:p>
          <a:p>
            <a:pPr algn="ctr">
              <a:lnSpc>
                <a:spcPts val="4200"/>
              </a:lnSpc>
            </a:pPr>
            <a:r>
              <a:rPr lang="en-US" sz="3000">
                <a:solidFill>
                  <a:srgbClr val="000000"/>
                </a:solidFill>
                <a:latin typeface="Open Sans"/>
                <a:ea typeface="Open Sans"/>
                <a:cs typeface="Open Sans"/>
                <a:sym typeface="Open Sans"/>
              </a:rPr>
              <a:t>573.703 baris data tentang aktivitas kunjungan, lokasi, dan waktu.</a:t>
            </a:r>
          </a:p>
        </p:txBody>
      </p:sp>
      <p:sp>
        <p:nvSpPr>
          <p:cNvPr name="TextBox 9" id="9"/>
          <p:cNvSpPr txBox="true"/>
          <p:nvPr/>
        </p:nvSpPr>
        <p:spPr>
          <a:xfrm rot="0">
            <a:off x="6992387" y="6842525"/>
            <a:ext cx="5380826" cy="2292350"/>
          </a:xfrm>
          <a:prstGeom prst="rect">
            <a:avLst/>
          </a:prstGeom>
        </p:spPr>
        <p:txBody>
          <a:bodyPr anchor="t" rtlCol="false" tIns="0" lIns="0" bIns="0" rIns="0">
            <a:spAutoFit/>
          </a:bodyPr>
          <a:lstStyle/>
          <a:p>
            <a:pPr algn="ctr">
              <a:lnSpc>
                <a:spcPts val="5599"/>
              </a:lnSpc>
            </a:pPr>
            <a:r>
              <a:rPr lang="en-US" sz="3999" b="true">
                <a:solidFill>
                  <a:srgbClr val="000000"/>
                </a:solidFill>
                <a:latin typeface="Open Sans Bold"/>
                <a:ea typeface="Open Sans Bold"/>
                <a:cs typeface="Open Sans Bold"/>
                <a:sym typeface="Open Sans Bold"/>
              </a:rPr>
              <a:t>Dataset New York</a:t>
            </a:r>
          </a:p>
          <a:p>
            <a:pPr algn="ctr">
              <a:lnSpc>
                <a:spcPts val="4200"/>
              </a:lnSpc>
            </a:pPr>
            <a:r>
              <a:rPr lang="en-US" sz="3000">
                <a:solidFill>
                  <a:srgbClr val="000000"/>
                </a:solidFill>
                <a:latin typeface="Open Sans"/>
                <a:ea typeface="Open Sans"/>
                <a:cs typeface="Open Sans"/>
                <a:sym typeface="Open Sans"/>
              </a:rPr>
              <a:t>227.428 baris data mencakup kategori tempat, koordinat, dan timestamp</a:t>
            </a:r>
            <a:r>
              <a:rPr lang="en-US" sz="3000" b="true">
                <a:solidFill>
                  <a:srgbClr val="000000"/>
                </a:solidFill>
                <a:latin typeface="Open Sans Bold"/>
                <a:ea typeface="Open Sans Bold"/>
                <a:cs typeface="Open Sans Bold"/>
                <a:sym typeface="Open Sans Bold"/>
              </a:rPr>
              <a:t>.</a:t>
            </a:r>
          </a:p>
        </p:txBody>
      </p:sp>
      <p:sp>
        <p:nvSpPr>
          <p:cNvPr name="TextBox 10" id="10"/>
          <p:cNvSpPr txBox="true"/>
          <p:nvPr/>
        </p:nvSpPr>
        <p:spPr>
          <a:xfrm rot="0">
            <a:off x="12792313" y="6842525"/>
            <a:ext cx="5106673" cy="2263775"/>
          </a:xfrm>
          <a:prstGeom prst="rect">
            <a:avLst/>
          </a:prstGeom>
        </p:spPr>
        <p:txBody>
          <a:bodyPr anchor="t" rtlCol="false" tIns="0" lIns="0" bIns="0" rIns="0">
            <a:spAutoFit/>
          </a:bodyPr>
          <a:lstStyle/>
          <a:p>
            <a:pPr algn="ctr">
              <a:lnSpc>
                <a:spcPts val="5599"/>
              </a:lnSpc>
            </a:pPr>
            <a:r>
              <a:rPr lang="en-US" sz="3999" b="true">
                <a:solidFill>
                  <a:srgbClr val="000000"/>
                </a:solidFill>
                <a:latin typeface="Open Sans Bold"/>
                <a:ea typeface="Open Sans Bold"/>
                <a:cs typeface="Open Sans Bold"/>
                <a:sym typeface="Open Sans Bold"/>
              </a:rPr>
              <a:t>Atribut Dataset</a:t>
            </a:r>
          </a:p>
          <a:p>
            <a:pPr algn="ctr">
              <a:lnSpc>
                <a:spcPts val="4199"/>
              </a:lnSpc>
            </a:pPr>
            <a:r>
              <a:rPr lang="en-US" sz="2999">
                <a:solidFill>
                  <a:srgbClr val="000000"/>
                </a:solidFill>
                <a:latin typeface="Open Sans"/>
                <a:ea typeface="Open Sans"/>
                <a:cs typeface="Open Sans"/>
                <a:sym typeface="Open Sans"/>
              </a:rPr>
              <a:t>User ID, Kategori Lokasi, Latitude, Longitude, Zona Waktu, dan Timestamp.</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3111" r="0" b="-13111"/>
            </a:stretch>
          </a:blipFill>
        </p:spPr>
      </p:sp>
      <p:grpSp>
        <p:nvGrpSpPr>
          <p:cNvPr name="Group 3" id="3"/>
          <p:cNvGrpSpPr/>
          <p:nvPr/>
        </p:nvGrpSpPr>
        <p:grpSpPr>
          <a:xfrm rot="0">
            <a:off x="2651462" y="3677190"/>
            <a:ext cx="15081881" cy="4992549"/>
            <a:chOff x="0" y="0"/>
            <a:chExt cx="3972183" cy="1314910"/>
          </a:xfrm>
        </p:grpSpPr>
        <p:sp>
          <p:nvSpPr>
            <p:cNvPr name="Freeform 4" id="4"/>
            <p:cNvSpPr/>
            <p:nvPr/>
          </p:nvSpPr>
          <p:spPr>
            <a:xfrm flipH="false" flipV="false" rot="0">
              <a:off x="0" y="0"/>
              <a:ext cx="3972183" cy="1314910"/>
            </a:xfrm>
            <a:custGeom>
              <a:avLst/>
              <a:gdLst/>
              <a:ahLst/>
              <a:cxnLst/>
              <a:rect r="r" b="b" t="t" l="l"/>
              <a:pathLst>
                <a:path h="1314910" w="3972183">
                  <a:moveTo>
                    <a:pt x="7700" y="0"/>
                  </a:moveTo>
                  <a:lnTo>
                    <a:pt x="3964483" y="0"/>
                  </a:lnTo>
                  <a:cubicBezTo>
                    <a:pt x="3968735" y="0"/>
                    <a:pt x="3972183" y="3447"/>
                    <a:pt x="3972183" y="7700"/>
                  </a:cubicBezTo>
                  <a:lnTo>
                    <a:pt x="3972183" y="1307210"/>
                  </a:lnTo>
                  <a:cubicBezTo>
                    <a:pt x="3972183" y="1309252"/>
                    <a:pt x="3971372" y="1311211"/>
                    <a:pt x="3969927" y="1312655"/>
                  </a:cubicBezTo>
                  <a:cubicBezTo>
                    <a:pt x="3968483" y="1314099"/>
                    <a:pt x="3966525" y="1314910"/>
                    <a:pt x="3964483" y="1314910"/>
                  </a:cubicBezTo>
                  <a:lnTo>
                    <a:pt x="7700" y="1314910"/>
                  </a:lnTo>
                  <a:cubicBezTo>
                    <a:pt x="3447" y="1314910"/>
                    <a:pt x="0" y="1311463"/>
                    <a:pt x="0" y="1307210"/>
                  </a:cubicBezTo>
                  <a:lnTo>
                    <a:pt x="0" y="7700"/>
                  </a:lnTo>
                  <a:cubicBezTo>
                    <a:pt x="0" y="3447"/>
                    <a:pt x="3447" y="0"/>
                    <a:pt x="7700" y="0"/>
                  </a:cubicBezTo>
                  <a:close/>
                </a:path>
              </a:pathLst>
            </a:custGeom>
            <a:solidFill>
              <a:srgbClr val="EDDAC4"/>
            </a:solidFill>
            <a:ln w="19050" cap="sq">
              <a:solidFill>
                <a:srgbClr val="000000"/>
              </a:solidFill>
              <a:prstDash val="solid"/>
              <a:miter/>
            </a:ln>
          </p:spPr>
        </p:sp>
        <p:sp>
          <p:nvSpPr>
            <p:cNvPr name="TextBox 5" id="5"/>
            <p:cNvSpPr txBox="true"/>
            <p:nvPr/>
          </p:nvSpPr>
          <p:spPr>
            <a:xfrm>
              <a:off x="0" y="-38100"/>
              <a:ext cx="3972183" cy="135301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4570981" y="4132917"/>
            <a:ext cx="1394433" cy="1512698"/>
          </a:xfrm>
          <a:custGeom>
            <a:avLst/>
            <a:gdLst/>
            <a:ahLst/>
            <a:cxnLst/>
            <a:rect r="r" b="b" t="t" l="l"/>
            <a:pathLst>
              <a:path h="1512698" w="1394433">
                <a:moveTo>
                  <a:pt x="0" y="0"/>
                </a:moveTo>
                <a:lnTo>
                  <a:pt x="1394433" y="0"/>
                </a:lnTo>
                <a:lnTo>
                  <a:pt x="1394433" y="1512699"/>
                </a:lnTo>
                <a:lnTo>
                  <a:pt x="0" y="15126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629277" y="4132917"/>
            <a:ext cx="1179905" cy="1512698"/>
          </a:xfrm>
          <a:custGeom>
            <a:avLst/>
            <a:gdLst/>
            <a:ahLst/>
            <a:cxnLst/>
            <a:rect r="r" b="b" t="t" l="l"/>
            <a:pathLst>
              <a:path h="1512698" w="1179905">
                <a:moveTo>
                  <a:pt x="0" y="0"/>
                </a:moveTo>
                <a:lnTo>
                  <a:pt x="1179905" y="0"/>
                </a:lnTo>
                <a:lnTo>
                  <a:pt x="1179905" y="1512699"/>
                </a:lnTo>
                <a:lnTo>
                  <a:pt x="0" y="15126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4361057" y="4132917"/>
            <a:ext cx="1615503" cy="1512698"/>
          </a:xfrm>
          <a:custGeom>
            <a:avLst/>
            <a:gdLst/>
            <a:ahLst/>
            <a:cxnLst/>
            <a:rect r="r" b="b" t="t" l="l"/>
            <a:pathLst>
              <a:path h="1512698" w="1615503">
                <a:moveTo>
                  <a:pt x="0" y="0"/>
                </a:moveTo>
                <a:lnTo>
                  <a:pt x="1615503" y="0"/>
                </a:lnTo>
                <a:lnTo>
                  <a:pt x="1615503" y="1512699"/>
                </a:lnTo>
                <a:lnTo>
                  <a:pt x="0" y="15126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90920" y="4132917"/>
            <a:ext cx="2274792" cy="6550447"/>
          </a:xfrm>
          <a:custGeom>
            <a:avLst/>
            <a:gdLst/>
            <a:ahLst/>
            <a:cxnLst/>
            <a:rect r="r" b="b" t="t" l="l"/>
            <a:pathLst>
              <a:path h="6550447" w="2274792">
                <a:moveTo>
                  <a:pt x="0" y="0"/>
                </a:moveTo>
                <a:lnTo>
                  <a:pt x="2274792" y="0"/>
                </a:lnTo>
                <a:lnTo>
                  <a:pt x="2274792" y="6550448"/>
                </a:lnTo>
                <a:lnTo>
                  <a:pt x="0" y="65504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4195868" y="838200"/>
            <a:ext cx="12046722" cy="2305050"/>
          </a:xfrm>
          <a:prstGeom prst="rect">
            <a:avLst/>
          </a:prstGeom>
        </p:spPr>
        <p:txBody>
          <a:bodyPr anchor="t" rtlCol="false" tIns="0" lIns="0" bIns="0" rIns="0">
            <a:spAutoFit/>
          </a:bodyPr>
          <a:lstStyle/>
          <a:p>
            <a:pPr algn="ctr" marL="0" indent="0" lvl="1">
              <a:lnSpc>
                <a:spcPts val="8399"/>
              </a:lnSpc>
              <a:spcBef>
                <a:spcPct val="0"/>
              </a:spcBef>
            </a:pPr>
            <a:r>
              <a:rPr lang="en-US" b="true" sz="6999">
                <a:solidFill>
                  <a:srgbClr val="FFFFFF"/>
                </a:solidFill>
                <a:latin typeface="Agrandir Ultra-Bold"/>
                <a:ea typeface="Agrandir Ultra-Bold"/>
                <a:cs typeface="Agrandir Ultra-Bold"/>
                <a:sym typeface="Agrandir Ultra-Bold"/>
              </a:rPr>
              <a:t>Pertanyaan Analisis Visualisasi</a:t>
            </a:r>
          </a:p>
        </p:txBody>
      </p:sp>
      <p:sp>
        <p:nvSpPr>
          <p:cNvPr name="TextBox 11" id="11"/>
          <p:cNvSpPr txBox="true"/>
          <p:nvPr/>
        </p:nvSpPr>
        <p:spPr>
          <a:xfrm rot="0">
            <a:off x="2651462" y="5776759"/>
            <a:ext cx="5233472" cy="1967230"/>
          </a:xfrm>
          <a:prstGeom prst="rect">
            <a:avLst/>
          </a:prstGeom>
        </p:spPr>
        <p:txBody>
          <a:bodyPr anchor="t" rtlCol="false" tIns="0" lIns="0" bIns="0" rIns="0">
            <a:spAutoFit/>
          </a:bodyPr>
          <a:lstStyle/>
          <a:p>
            <a:pPr algn="ctr">
              <a:lnSpc>
                <a:spcPts val="3920"/>
              </a:lnSpc>
            </a:pPr>
            <a:r>
              <a:rPr lang="en-US" sz="2800" b="true">
                <a:solidFill>
                  <a:srgbClr val="000000"/>
                </a:solidFill>
                <a:latin typeface="Open Sans Bold"/>
                <a:ea typeface="Open Sans Bold"/>
                <a:cs typeface="Open Sans Bold"/>
                <a:sym typeface="Open Sans Bold"/>
              </a:rPr>
              <a:t>Pola Perilaku Check-In</a:t>
            </a:r>
          </a:p>
          <a:p>
            <a:pPr algn="ctr">
              <a:lnSpc>
                <a:spcPts val="3920"/>
              </a:lnSpc>
            </a:pPr>
            <a:r>
              <a:rPr lang="en-US" sz="2800">
                <a:solidFill>
                  <a:srgbClr val="000000"/>
                </a:solidFill>
                <a:latin typeface="Open Sans"/>
                <a:ea typeface="Open Sans"/>
                <a:cs typeface="Open Sans"/>
                <a:sym typeface="Open Sans"/>
              </a:rPr>
              <a:t>Kapan dan bagaimana pengguna melakukan chec-in di lokasi tertentu?</a:t>
            </a:r>
          </a:p>
        </p:txBody>
      </p:sp>
      <p:sp>
        <p:nvSpPr>
          <p:cNvPr name="TextBox 12" id="12"/>
          <p:cNvSpPr txBox="true"/>
          <p:nvPr/>
        </p:nvSpPr>
        <p:spPr>
          <a:xfrm rot="0">
            <a:off x="7884934" y="5776759"/>
            <a:ext cx="4668592" cy="1967230"/>
          </a:xfrm>
          <a:prstGeom prst="rect">
            <a:avLst/>
          </a:prstGeom>
        </p:spPr>
        <p:txBody>
          <a:bodyPr anchor="t" rtlCol="false" tIns="0" lIns="0" bIns="0" rIns="0">
            <a:spAutoFit/>
          </a:bodyPr>
          <a:lstStyle/>
          <a:p>
            <a:pPr algn="ctr">
              <a:lnSpc>
                <a:spcPts val="3920"/>
              </a:lnSpc>
            </a:pPr>
            <a:r>
              <a:rPr lang="en-US" sz="2800" b="true">
                <a:solidFill>
                  <a:srgbClr val="000000"/>
                </a:solidFill>
                <a:latin typeface="Open Sans Bold"/>
                <a:ea typeface="Open Sans Bold"/>
                <a:cs typeface="Open Sans Bold"/>
                <a:sym typeface="Open Sans Bold"/>
              </a:rPr>
              <a:t>Tempat yang Sering Dikunjungi</a:t>
            </a:r>
          </a:p>
          <a:p>
            <a:pPr algn="ctr">
              <a:lnSpc>
                <a:spcPts val="3920"/>
              </a:lnSpc>
            </a:pPr>
            <a:r>
              <a:rPr lang="en-US" sz="2800">
                <a:solidFill>
                  <a:srgbClr val="000000"/>
                </a:solidFill>
                <a:latin typeface="Open Sans"/>
                <a:ea typeface="Open Sans"/>
                <a:cs typeface="Open Sans"/>
                <a:sym typeface="Open Sans"/>
              </a:rPr>
              <a:t>Kategori lokasi mana yang paling populer?</a:t>
            </a:r>
          </a:p>
        </p:txBody>
      </p:sp>
      <p:sp>
        <p:nvSpPr>
          <p:cNvPr name="TextBox 13" id="13"/>
          <p:cNvSpPr txBox="true"/>
          <p:nvPr/>
        </p:nvSpPr>
        <p:spPr>
          <a:xfrm rot="0">
            <a:off x="12834513" y="5776759"/>
            <a:ext cx="4668592" cy="1967230"/>
          </a:xfrm>
          <a:prstGeom prst="rect">
            <a:avLst/>
          </a:prstGeom>
        </p:spPr>
        <p:txBody>
          <a:bodyPr anchor="t" rtlCol="false" tIns="0" lIns="0" bIns="0" rIns="0">
            <a:spAutoFit/>
          </a:bodyPr>
          <a:lstStyle/>
          <a:p>
            <a:pPr algn="ctr">
              <a:lnSpc>
                <a:spcPts val="3920"/>
              </a:lnSpc>
            </a:pPr>
            <a:r>
              <a:rPr lang="en-US" sz="2800" b="true">
                <a:solidFill>
                  <a:srgbClr val="000000"/>
                </a:solidFill>
                <a:latin typeface="Open Sans Bold"/>
                <a:ea typeface="Open Sans Bold"/>
                <a:cs typeface="Open Sans Bold"/>
                <a:sym typeface="Open Sans Bold"/>
              </a:rPr>
              <a:t>Tempat yang Sering Dikunjungi</a:t>
            </a:r>
          </a:p>
          <a:p>
            <a:pPr algn="ctr">
              <a:lnSpc>
                <a:spcPts val="3920"/>
              </a:lnSpc>
            </a:pPr>
            <a:r>
              <a:rPr lang="en-US" sz="2800">
                <a:solidFill>
                  <a:srgbClr val="000000"/>
                </a:solidFill>
                <a:latin typeface="Open Sans"/>
                <a:ea typeface="Open Sans"/>
                <a:cs typeface="Open Sans"/>
                <a:sym typeface="Open Sans"/>
              </a:rPr>
              <a:t>Kategori lokasi mana yang paling populer?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11" r="0" b="-13111"/>
            </a:stretch>
          </a:blipFill>
        </p:spPr>
      </p:sp>
      <p:sp>
        <p:nvSpPr>
          <p:cNvPr name="TextBox 3" id="3"/>
          <p:cNvSpPr txBox="true"/>
          <p:nvPr/>
        </p:nvSpPr>
        <p:spPr>
          <a:xfrm rot="0">
            <a:off x="5527793" y="512407"/>
            <a:ext cx="7232414" cy="1247775"/>
          </a:xfrm>
          <a:prstGeom prst="rect">
            <a:avLst/>
          </a:prstGeom>
        </p:spPr>
        <p:txBody>
          <a:bodyPr anchor="t" rtlCol="false" tIns="0" lIns="0" bIns="0" rIns="0">
            <a:spAutoFit/>
          </a:bodyPr>
          <a:lstStyle/>
          <a:p>
            <a:pPr algn="ctr" marL="0" indent="0" lvl="1">
              <a:lnSpc>
                <a:spcPts val="8399"/>
              </a:lnSpc>
              <a:spcBef>
                <a:spcPct val="0"/>
              </a:spcBef>
            </a:pPr>
            <a:r>
              <a:rPr lang="en-US" b="true" sz="6999">
                <a:solidFill>
                  <a:srgbClr val="FFFFFF"/>
                </a:solidFill>
                <a:latin typeface="Agrandir Ultra-Bold"/>
                <a:ea typeface="Agrandir Ultra-Bold"/>
                <a:cs typeface="Agrandir Ultra-Bold"/>
                <a:sym typeface="Agrandir Ultra-Bold"/>
              </a:rPr>
              <a:t>Ide Cerita</a:t>
            </a:r>
          </a:p>
        </p:txBody>
      </p:sp>
      <p:sp>
        <p:nvSpPr>
          <p:cNvPr name="TextBox 4" id="4"/>
          <p:cNvSpPr txBox="true"/>
          <p:nvPr/>
        </p:nvSpPr>
        <p:spPr>
          <a:xfrm rot="0">
            <a:off x="352846" y="1952625"/>
            <a:ext cx="15611818" cy="7962520"/>
          </a:xfrm>
          <a:prstGeom prst="rect">
            <a:avLst/>
          </a:prstGeom>
        </p:spPr>
        <p:txBody>
          <a:bodyPr anchor="t" rtlCol="false" tIns="0" lIns="0" bIns="0" rIns="0">
            <a:spAutoFit/>
          </a:bodyPr>
          <a:lstStyle/>
          <a:p>
            <a:pPr algn="l" marL="712467" indent="-356233" lvl="1">
              <a:lnSpc>
                <a:spcPts val="5312"/>
              </a:lnSpc>
              <a:buFont typeface="Arial"/>
              <a:buChar char="•"/>
            </a:pPr>
            <a:r>
              <a:rPr lang="en-US" b="true" sz="3299">
                <a:solidFill>
                  <a:srgbClr val="000000"/>
                </a:solidFill>
                <a:latin typeface="Quicksand Bold"/>
                <a:ea typeface="Quicksand Bold"/>
                <a:cs typeface="Quicksand Bold"/>
                <a:sym typeface="Quicksand Bold"/>
              </a:rPr>
              <a:t>Peta Sebaran Lokasi: </a:t>
            </a:r>
          </a:p>
          <a:p>
            <a:pPr algn="l">
              <a:lnSpc>
                <a:spcPts val="5312"/>
              </a:lnSpc>
            </a:pPr>
            <a:r>
              <a:rPr lang="en-US" sz="3299">
                <a:solidFill>
                  <a:srgbClr val="000000"/>
                </a:solidFill>
                <a:latin typeface="Quicksand"/>
                <a:ea typeface="Quicksand"/>
                <a:cs typeface="Quicksand"/>
                <a:sym typeface="Quicksand"/>
              </a:rPr>
              <a:t>Menjelaskan distribusi tempat yang dikunjungi di New York dan Tokyo menggunakan scatter plot untuk menunjukkan kepadatan lokasi.</a:t>
            </a:r>
          </a:p>
          <a:p>
            <a:pPr algn="l" marL="712467" indent="-356233" lvl="1">
              <a:lnSpc>
                <a:spcPts val="5312"/>
              </a:lnSpc>
              <a:buFont typeface="Arial"/>
              <a:buChar char="•"/>
            </a:pPr>
            <a:r>
              <a:rPr lang="en-US" b="true" sz="3299">
                <a:solidFill>
                  <a:srgbClr val="000000"/>
                </a:solidFill>
                <a:latin typeface="Quicksand Bold"/>
                <a:ea typeface="Quicksand Bold"/>
                <a:cs typeface="Quicksand Bold"/>
                <a:sym typeface="Quicksand Bold"/>
              </a:rPr>
              <a:t>Distribusi Kategori Tempat:</a:t>
            </a:r>
          </a:p>
          <a:p>
            <a:pPr algn="l">
              <a:lnSpc>
                <a:spcPts val="5312"/>
              </a:lnSpc>
            </a:pPr>
            <a:r>
              <a:rPr lang="en-US" sz="3299">
                <a:solidFill>
                  <a:srgbClr val="000000"/>
                </a:solidFill>
                <a:latin typeface="Quicksand"/>
                <a:ea typeface="Quicksand"/>
                <a:cs typeface="Quicksand"/>
                <a:sym typeface="Quicksand"/>
              </a:rPr>
              <a:t>Menampilkan distribusi frekuensi berbagai kategori tempat menggunakan diagram batang untuk memahami kategori populer.</a:t>
            </a:r>
          </a:p>
          <a:p>
            <a:pPr algn="l" marL="712467" indent="-356233" lvl="1">
              <a:lnSpc>
                <a:spcPts val="5312"/>
              </a:lnSpc>
              <a:buFont typeface="Arial"/>
              <a:buChar char="•"/>
            </a:pPr>
            <a:r>
              <a:rPr lang="en-US" b="true" sz="3299">
                <a:solidFill>
                  <a:srgbClr val="000000"/>
                </a:solidFill>
                <a:latin typeface="Quicksand Bold"/>
                <a:ea typeface="Quicksand Bold"/>
                <a:cs typeface="Quicksand Bold"/>
                <a:sym typeface="Quicksand Bold"/>
              </a:rPr>
              <a:t>Frekuensi Kunjungan Berdasarkan Waktu:</a:t>
            </a:r>
          </a:p>
          <a:p>
            <a:pPr algn="l">
              <a:lnSpc>
                <a:spcPts val="5312"/>
              </a:lnSpc>
            </a:pPr>
            <a:r>
              <a:rPr lang="en-US" sz="3299">
                <a:solidFill>
                  <a:srgbClr val="000000"/>
                </a:solidFill>
                <a:latin typeface="Quicksand"/>
                <a:ea typeface="Quicksand"/>
                <a:cs typeface="Quicksand"/>
                <a:sym typeface="Quicksand"/>
              </a:rPr>
              <a:t>Histogram atau line chart untuk menunjukkan jumlah kunjungan berdasarkan waktu (jam atau hari).</a:t>
            </a:r>
          </a:p>
          <a:p>
            <a:pPr algn="l" marL="712467" indent="-356233" lvl="1">
              <a:lnSpc>
                <a:spcPts val="5312"/>
              </a:lnSpc>
              <a:buFont typeface="Arial"/>
              <a:buChar char="•"/>
            </a:pPr>
            <a:r>
              <a:rPr lang="en-US" b="true" sz="3299">
                <a:solidFill>
                  <a:srgbClr val="000000"/>
                </a:solidFill>
                <a:latin typeface="Quicksand Bold"/>
                <a:ea typeface="Quicksand Bold"/>
                <a:cs typeface="Quicksand Bold"/>
                <a:sym typeface="Quicksand Bold"/>
              </a:rPr>
              <a:t>Analisis Zona Waktu:</a:t>
            </a:r>
          </a:p>
          <a:p>
            <a:pPr algn="l">
              <a:lnSpc>
                <a:spcPts val="5312"/>
              </a:lnSpc>
            </a:pPr>
            <a:r>
              <a:rPr lang="en-US" sz="3299">
                <a:solidFill>
                  <a:srgbClr val="000000"/>
                </a:solidFill>
                <a:latin typeface="Quicksand"/>
                <a:ea typeface="Quicksand"/>
                <a:cs typeface="Quicksand"/>
                <a:sym typeface="Quicksand"/>
              </a:rPr>
              <a:t>Heat map untuk memperlihatkan bagaimana zona waktu memengaruhi pola kunjungan pengguna.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3111" r="0" b="-13111"/>
            </a:stretch>
          </a:blipFill>
        </p:spPr>
      </p:sp>
      <p:sp>
        <p:nvSpPr>
          <p:cNvPr name="Freeform 3" id="3"/>
          <p:cNvSpPr/>
          <p:nvPr/>
        </p:nvSpPr>
        <p:spPr>
          <a:xfrm flipH="false" flipV="false" rot="0">
            <a:off x="2520053" y="3419039"/>
            <a:ext cx="7583756" cy="4023618"/>
          </a:xfrm>
          <a:custGeom>
            <a:avLst/>
            <a:gdLst/>
            <a:ahLst/>
            <a:cxnLst/>
            <a:rect r="r" b="b" t="t" l="l"/>
            <a:pathLst>
              <a:path h="4023618" w="7583756">
                <a:moveTo>
                  <a:pt x="0" y="0"/>
                </a:moveTo>
                <a:lnTo>
                  <a:pt x="7583757" y="0"/>
                </a:lnTo>
                <a:lnTo>
                  <a:pt x="7583757" y="4023618"/>
                </a:lnTo>
                <a:lnTo>
                  <a:pt x="0" y="4023618"/>
                </a:lnTo>
                <a:lnTo>
                  <a:pt x="0" y="0"/>
                </a:lnTo>
                <a:close/>
              </a:path>
            </a:pathLst>
          </a:custGeom>
          <a:blipFill>
            <a:blip r:embed="rId4"/>
            <a:stretch>
              <a:fillRect l="0" t="0" r="0" b="0"/>
            </a:stretch>
          </a:blipFill>
        </p:spPr>
      </p:sp>
      <p:sp>
        <p:nvSpPr>
          <p:cNvPr name="Freeform 4" id="4"/>
          <p:cNvSpPr/>
          <p:nvPr/>
        </p:nvSpPr>
        <p:spPr>
          <a:xfrm flipH="false" flipV="false" rot="0">
            <a:off x="10376479" y="3419039"/>
            <a:ext cx="7682326" cy="4023618"/>
          </a:xfrm>
          <a:custGeom>
            <a:avLst/>
            <a:gdLst/>
            <a:ahLst/>
            <a:cxnLst/>
            <a:rect r="r" b="b" t="t" l="l"/>
            <a:pathLst>
              <a:path h="4023618" w="7682326">
                <a:moveTo>
                  <a:pt x="0" y="0"/>
                </a:moveTo>
                <a:lnTo>
                  <a:pt x="7682326" y="0"/>
                </a:lnTo>
                <a:lnTo>
                  <a:pt x="7682326" y="4023618"/>
                </a:lnTo>
                <a:lnTo>
                  <a:pt x="0" y="4023618"/>
                </a:lnTo>
                <a:lnTo>
                  <a:pt x="0" y="0"/>
                </a:lnTo>
                <a:close/>
              </a:path>
            </a:pathLst>
          </a:custGeom>
          <a:blipFill>
            <a:blip r:embed="rId5"/>
            <a:stretch>
              <a:fillRect l="0" t="0" r="0" b="0"/>
            </a:stretch>
          </a:blipFill>
        </p:spPr>
      </p:sp>
      <p:sp>
        <p:nvSpPr>
          <p:cNvPr name="TextBox 5" id="5"/>
          <p:cNvSpPr txBox="true"/>
          <p:nvPr/>
        </p:nvSpPr>
        <p:spPr>
          <a:xfrm rot="0">
            <a:off x="10586326" y="160433"/>
            <a:ext cx="7262632" cy="2305050"/>
          </a:xfrm>
          <a:prstGeom prst="rect">
            <a:avLst/>
          </a:prstGeom>
        </p:spPr>
        <p:txBody>
          <a:bodyPr anchor="t" rtlCol="false" tIns="0" lIns="0" bIns="0" rIns="0">
            <a:spAutoFit/>
          </a:bodyPr>
          <a:lstStyle/>
          <a:p>
            <a:pPr algn="ctr" marL="0" indent="0" lvl="1">
              <a:lnSpc>
                <a:spcPts val="8399"/>
              </a:lnSpc>
              <a:spcBef>
                <a:spcPct val="0"/>
              </a:spcBef>
            </a:pPr>
            <a:r>
              <a:rPr lang="en-US" b="true" sz="6999">
                <a:solidFill>
                  <a:srgbClr val="FFFFFF"/>
                </a:solidFill>
                <a:latin typeface="Agrandir Ultra-Bold"/>
                <a:ea typeface="Agrandir Ultra-Bold"/>
                <a:cs typeface="Agrandir Ultra-Bold"/>
                <a:sym typeface="Agrandir Ultra-Bold"/>
              </a:rPr>
              <a:t>Visualisasi dan Pembahasan</a:t>
            </a:r>
          </a:p>
        </p:txBody>
      </p:sp>
      <p:sp>
        <p:nvSpPr>
          <p:cNvPr name="TextBox 6" id="6"/>
          <p:cNvSpPr txBox="true"/>
          <p:nvPr/>
        </p:nvSpPr>
        <p:spPr>
          <a:xfrm rot="0">
            <a:off x="2821583" y="2245189"/>
            <a:ext cx="5636203" cy="781684"/>
          </a:xfrm>
          <a:prstGeom prst="rect">
            <a:avLst/>
          </a:prstGeom>
        </p:spPr>
        <p:txBody>
          <a:bodyPr anchor="t" rtlCol="false" tIns="0" lIns="0" bIns="0" rIns="0">
            <a:spAutoFit/>
          </a:bodyPr>
          <a:lstStyle/>
          <a:p>
            <a:pPr algn="just">
              <a:lnSpc>
                <a:spcPts val="3220"/>
              </a:lnSpc>
            </a:pPr>
            <a:r>
              <a:rPr lang="en-US" sz="2000" b="true">
                <a:solidFill>
                  <a:srgbClr val="000000"/>
                </a:solidFill>
                <a:latin typeface="Quicksand Bold"/>
                <a:ea typeface="Quicksand Bold"/>
                <a:cs typeface="Quicksand Bold"/>
                <a:sym typeface="Quicksand Bold"/>
              </a:rPr>
              <a:t>Pertanyaan 1</a:t>
            </a:r>
          </a:p>
          <a:p>
            <a:pPr algn="just" marL="0" indent="0" lvl="0">
              <a:lnSpc>
                <a:spcPts val="3220"/>
              </a:lnSpc>
              <a:spcBef>
                <a:spcPct val="0"/>
              </a:spcBef>
            </a:pPr>
            <a:r>
              <a:rPr lang="en-US" sz="2000">
                <a:solidFill>
                  <a:srgbClr val="000000"/>
                </a:solidFill>
                <a:latin typeface="Quicksand"/>
                <a:ea typeface="Quicksand"/>
                <a:cs typeface="Quicksand"/>
                <a:sym typeface="Quicksand"/>
              </a:rPr>
              <a:t>Bagaimana Distribusi Lokasi Pada Setiap Kota?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3111" r="0" b="-13111"/>
            </a:stretch>
          </a:blipFill>
        </p:spPr>
      </p:sp>
      <p:sp>
        <p:nvSpPr>
          <p:cNvPr name="Freeform 3" id="3"/>
          <p:cNvSpPr/>
          <p:nvPr/>
        </p:nvSpPr>
        <p:spPr>
          <a:xfrm flipH="false" flipV="false" rot="0">
            <a:off x="2821583" y="3419039"/>
            <a:ext cx="7121448" cy="4023618"/>
          </a:xfrm>
          <a:custGeom>
            <a:avLst/>
            <a:gdLst/>
            <a:ahLst/>
            <a:cxnLst/>
            <a:rect r="r" b="b" t="t" l="l"/>
            <a:pathLst>
              <a:path h="4023618" w="7121448">
                <a:moveTo>
                  <a:pt x="0" y="0"/>
                </a:moveTo>
                <a:lnTo>
                  <a:pt x="7121448" y="0"/>
                </a:lnTo>
                <a:lnTo>
                  <a:pt x="7121448" y="4023618"/>
                </a:lnTo>
                <a:lnTo>
                  <a:pt x="0" y="4023618"/>
                </a:lnTo>
                <a:lnTo>
                  <a:pt x="0" y="0"/>
                </a:lnTo>
                <a:close/>
              </a:path>
            </a:pathLst>
          </a:custGeom>
          <a:blipFill>
            <a:blip r:embed="rId4"/>
            <a:stretch>
              <a:fillRect l="0" t="0" r="0" b="0"/>
            </a:stretch>
          </a:blipFill>
        </p:spPr>
      </p:sp>
      <p:sp>
        <p:nvSpPr>
          <p:cNvPr name="Freeform 4" id="4"/>
          <p:cNvSpPr/>
          <p:nvPr/>
        </p:nvSpPr>
        <p:spPr>
          <a:xfrm flipH="false" flipV="false" rot="0">
            <a:off x="10582830" y="3419039"/>
            <a:ext cx="7266128" cy="4023618"/>
          </a:xfrm>
          <a:custGeom>
            <a:avLst/>
            <a:gdLst/>
            <a:ahLst/>
            <a:cxnLst/>
            <a:rect r="r" b="b" t="t" l="l"/>
            <a:pathLst>
              <a:path h="4023618" w="7266128">
                <a:moveTo>
                  <a:pt x="0" y="0"/>
                </a:moveTo>
                <a:lnTo>
                  <a:pt x="7266128" y="0"/>
                </a:lnTo>
                <a:lnTo>
                  <a:pt x="7266128" y="4023618"/>
                </a:lnTo>
                <a:lnTo>
                  <a:pt x="0" y="4023618"/>
                </a:lnTo>
                <a:lnTo>
                  <a:pt x="0" y="0"/>
                </a:lnTo>
                <a:close/>
              </a:path>
            </a:pathLst>
          </a:custGeom>
          <a:blipFill>
            <a:blip r:embed="rId5"/>
            <a:stretch>
              <a:fillRect l="0" t="0" r="0" b="0"/>
            </a:stretch>
          </a:blipFill>
        </p:spPr>
      </p:sp>
      <p:sp>
        <p:nvSpPr>
          <p:cNvPr name="TextBox 5" id="5"/>
          <p:cNvSpPr txBox="true"/>
          <p:nvPr/>
        </p:nvSpPr>
        <p:spPr>
          <a:xfrm rot="0">
            <a:off x="10586326" y="160433"/>
            <a:ext cx="7262632" cy="2305050"/>
          </a:xfrm>
          <a:prstGeom prst="rect">
            <a:avLst/>
          </a:prstGeom>
        </p:spPr>
        <p:txBody>
          <a:bodyPr anchor="t" rtlCol="false" tIns="0" lIns="0" bIns="0" rIns="0">
            <a:spAutoFit/>
          </a:bodyPr>
          <a:lstStyle/>
          <a:p>
            <a:pPr algn="ctr" marL="0" indent="0" lvl="1">
              <a:lnSpc>
                <a:spcPts val="8399"/>
              </a:lnSpc>
              <a:spcBef>
                <a:spcPct val="0"/>
              </a:spcBef>
            </a:pPr>
            <a:r>
              <a:rPr lang="en-US" b="true" sz="6999">
                <a:solidFill>
                  <a:srgbClr val="FFFFFF"/>
                </a:solidFill>
                <a:latin typeface="Agrandir Ultra-Bold"/>
                <a:ea typeface="Agrandir Ultra-Bold"/>
                <a:cs typeface="Agrandir Ultra-Bold"/>
                <a:sym typeface="Agrandir Ultra-Bold"/>
              </a:rPr>
              <a:t>Visualisasi dan Pembahasan</a:t>
            </a:r>
          </a:p>
        </p:txBody>
      </p:sp>
      <p:sp>
        <p:nvSpPr>
          <p:cNvPr name="TextBox 6" id="6"/>
          <p:cNvSpPr txBox="true"/>
          <p:nvPr/>
        </p:nvSpPr>
        <p:spPr>
          <a:xfrm rot="0">
            <a:off x="2821583" y="2245189"/>
            <a:ext cx="5097926" cy="781684"/>
          </a:xfrm>
          <a:prstGeom prst="rect">
            <a:avLst/>
          </a:prstGeom>
        </p:spPr>
        <p:txBody>
          <a:bodyPr anchor="t" rtlCol="false" tIns="0" lIns="0" bIns="0" rIns="0">
            <a:spAutoFit/>
          </a:bodyPr>
          <a:lstStyle/>
          <a:p>
            <a:pPr algn="just">
              <a:lnSpc>
                <a:spcPts val="3220"/>
              </a:lnSpc>
            </a:pPr>
            <a:r>
              <a:rPr lang="en-US" sz="2000" b="true">
                <a:solidFill>
                  <a:srgbClr val="000000"/>
                </a:solidFill>
                <a:latin typeface="Quicksand Bold"/>
                <a:ea typeface="Quicksand Bold"/>
                <a:cs typeface="Quicksand Bold"/>
                <a:sym typeface="Quicksand Bold"/>
              </a:rPr>
              <a:t>Pertanyaan 2</a:t>
            </a:r>
          </a:p>
          <a:p>
            <a:pPr algn="just" marL="0" indent="0" lvl="0">
              <a:lnSpc>
                <a:spcPts val="3220"/>
              </a:lnSpc>
              <a:spcBef>
                <a:spcPct val="0"/>
              </a:spcBef>
            </a:pPr>
            <a:r>
              <a:rPr lang="en-US" sz="2000">
                <a:solidFill>
                  <a:srgbClr val="000000"/>
                </a:solidFill>
                <a:latin typeface="Quicksand"/>
                <a:ea typeface="Quicksand"/>
                <a:cs typeface="Quicksand"/>
                <a:sym typeface="Quicksand"/>
              </a:rPr>
              <a:t>Apa saja tempat yang sering dikunjungi?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3111" r="0" b="-13111"/>
            </a:stretch>
          </a:blipFill>
        </p:spPr>
      </p:sp>
      <p:sp>
        <p:nvSpPr>
          <p:cNvPr name="Freeform 3" id="3"/>
          <p:cNvSpPr/>
          <p:nvPr/>
        </p:nvSpPr>
        <p:spPr>
          <a:xfrm flipH="false" flipV="false" rot="0">
            <a:off x="2821583" y="3843602"/>
            <a:ext cx="6142929" cy="4023618"/>
          </a:xfrm>
          <a:custGeom>
            <a:avLst/>
            <a:gdLst/>
            <a:ahLst/>
            <a:cxnLst/>
            <a:rect r="r" b="b" t="t" l="l"/>
            <a:pathLst>
              <a:path h="4023618" w="6142929">
                <a:moveTo>
                  <a:pt x="0" y="0"/>
                </a:moveTo>
                <a:lnTo>
                  <a:pt x="6142928" y="0"/>
                </a:lnTo>
                <a:lnTo>
                  <a:pt x="6142928" y="4023618"/>
                </a:lnTo>
                <a:lnTo>
                  <a:pt x="0" y="4023618"/>
                </a:lnTo>
                <a:lnTo>
                  <a:pt x="0" y="0"/>
                </a:lnTo>
                <a:close/>
              </a:path>
            </a:pathLst>
          </a:custGeom>
          <a:blipFill>
            <a:blip r:embed="rId4"/>
            <a:stretch>
              <a:fillRect l="0" t="0" r="0" b="0"/>
            </a:stretch>
          </a:blipFill>
        </p:spPr>
      </p:sp>
      <p:sp>
        <p:nvSpPr>
          <p:cNvPr name="Freeform 4" id="4"/>
          <p:cNvSpPr/>
          <p:nvPr/>
        </p:nvSpPr>
        <p:spPr>
          <a:xfrm flipH="false" flipV="false" rot="0">
            <a:off x="9598073" y="3843602"/>
            <a:ext cx="6202109" cy="4023618"/>
          </a:xfrm>
          <a:custGeom>
            <a:avLst/>
            <a:gdLst/>
            <a:ahLst/>
            <a:cxnLst/>
            <a:rect r="r" b="b" t="t" l="l"/>
            <a:pathLst>
              <a:path h="4023618" w="6202109">
                <a:moveTo>
                  <a:pt x="0" y="0"/>
                </a:moveTo>
                <a:lnTo>
                  <a:pt x="6202109" y="0"/>
                </a:lnTo>
                <a:lnTo>
                  <a:pt x="6202109" y="4023618"/>
                </a:lnTo>
                <a:lnTo>
                  <a:pt x="0" y="4023618"/>
                </a:lnTo>
                <a:lnTo>
                  <a:pt x="0" y="0"/>
                </a:lnTo>
                <a:close/>
              </a:path>
            </a:pathLst>
          </a:custGeom>
          <a:blipFill>
            <a:blip r:embed="rId5"/>
            <a:stretch>
              <a:fillRect l="0" t="0" r="0" b="0"/>
            </a:stretch>
          </a:blipFill>
        </p:spPr>
      </p:sp>
      <p:sp>
        <p:nvSpPr>
          <p:cNvPr name="TextBox 5" id="5"/>
          <p:cNvSpPr txBox="true"/>
          <p:nvPr/>
        </p:nvSpPr>
        <p:spPr>
          <a:xfrm rot="0">
            <a:off x="10586326" y="160433"/>
            <a:ext cx="7262632" cy="2305050"/>
          </a:xfrm>
          <a:prstGeom prst="rect">
            <a:avLst/>
          </a:prstGeom>
        </p:spPr>
        <p:txBody>
          <a:bodyPr anchor="t" rtlCol="false" tIns="0" lIns="0" bIns="0" rIns="0">
            <a:spAutoFit/>
          </a:bodyPr>
          <a:lstStyle/>
          <a:p>
            <a:pPr algn="ctr" marL="0" indent="0" lvl="1">
              <a:lnSpc>
                <a:spcPts val="8399"/>
              </a:lnSpc>
              <a:spcBef>
                <a:spcPct val="0"/>
              </a:spcBef>
            </a:pPr>
            <a:r>
              <a:rPr lang="en-US" b="true" sz="6999">
                <a:solidFill>
                  <a:srgbClr val="FFFFFF"/>
                </a:solidFill>
                <a:latin typeface="Agrandir Ultra-Bold"/>
                <a:ea typeface="Agrandir Ultra-Bold"/>
                <a:cs typeface="Agrandir Ultra-Bold"/>
                <a:sym typeface="Agrandir Ultra-Bold"/>
              </a:rPr>
              <a:t>Visualisasi dan Pembahasan</a:t>
            </a:r>
          </a:p>
        </p:txBody>
      </p:sp>
      <p:sp>
        <p:nvSpPr>
          <p:cNvPr name="TextBox 6" id="6"/>
          <p:cNvSpPr txBox="true"/>
          <p:nvPr/>
        </p:nvSpPr>
        <p:spPr>
          <a:xfrm rot="0">
            <a:off x="2821583" y="2245189"/>
            <a:ext cx="7121448" cy="1181734"/>
          </a:xfrm>
          <a:prstGeom prst="rect">
            <a:avLst/>
          </a:prstGeom>
        </p:spPr>
        <p:txBody>
          <a:bodyPr anchor="t" rtlCol="false" tIns="0" lIns="0" bIns="0" rIns="0">
            <a:spAutoFit/>
          </a:bodyPr>
          <a:lstStyle/>
          <a:p>
            <a:pPr algn="just">
              <a:lnSpc>
                <a:spcPts val="3220"/>
              </a:lnSpc>
            </a:pPr>
            <a:r>
              <a:rPr lang="en-US" sz="2000" b="true">
                <a:solidFill>
                  <a:srgbClr val="000000"/>
                </a:solidFill>
                <a:latin typeface="Quicksand Bold"/>
                <a:ea typeface="Quicksand Bold"/>
                <a:cs typeface="Quicksand Bold"/>
                <a:sym typeface="Quicksand Bold"/>
              </a:rPr>
              <a:t>Pertanyaan 3</a:t>
            </a:r>
          </a:p>
          <a:p>
            <a:pPr algn="just" marL="0" indent="0" lvl="0">
              <a:lnSpc>
                <a:spcPts val="3220"/>
              </a:lnSpc>
              <a:spcBef>
                <a:spcPct val="0"/>
              </a:spcBef>
            </a:pPr>
            <a:r>
              <a:rPr lang="en-US" sz="2000">
                <a:solidFill>
                  <a:srgbClr val="000000"/>
                </a:solidFill>
                <a:latin typeface="Quicksand"/>
                <a:ea typeface="Quicksand"/>
                <a:cs typeface="Quicksand"/>
                <a:sym typeface="Quicksand"/>
              </a:rPr>
              <a:t>Apakah ada pengaruh antara perbedaan zona waktu dengan waktu kunjungan?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13111" r="0" b="-13111"/>
            </a:stretch>
          </a:blipFill>
        </p:spPr>
      </p:sp>
      <p:sp>
        <p:nvSpPr>
          <p:cNvPr name="Freeform 3" id="3"/>
          <p:cNvSpPr/>
          <p:nvPr/>
        </p:nvSpPr>
        <p:spPr>
          <a:xfrm flipH="false" flipV="false" rot="0">
            <a:off x="2317414" y="3843602"/>
            <a:ext cx="7520782" cy="4023618"/>
          </a:xfrm>
          <a:custGeom>
            <a:avLst/>
            <a:gdLst/>
            <a:ahLst/>
            <a:cxnLst/>
            <a:rect r="r" b="b" t="t" l="l"/>
            <a:pathLst>
              <a:path h="4023618" w="7520782">
                <a:moveTo>
                  <a:pt x="0" y="0"/>
                </a:moveTo>
                <a:lnTo>
                  <a:pt x="7520782" y="0"/>
                </a:lnTo>
                <a:lnTo>
                  <a:pt x="7520782" y="4023618"/>
                </a:lnTo>
                <a:lnTo>
                  <a:pt x="0" y="4023618"/>
                </a:lnTo>
                <a:lnTo>
                  <a:pt x="0" y="0"/>
                </a:lnTo>
                <a:close/>
              </a:path>
            </a:pathLst>
          </a:custGeom>
          <a:blipFill>
            <a:blip r:embed="rId4"/>
            <a:stretch>
              <a:fillRect l="0" t="0" r="0" b="0"/>
            </a:stretch>
          </a:blipFill>
        </p:spPr>
      </p:sp>
      <p:sp>
        <p:nvSpPr>
          <p:cNvPr name="Freeform 4" id="4"/>
          <p:cNvSpPr/>
          <p:nvPr/>
        </p:nvSpPr>
        <p:spPr>
          <a:xfrm flipH="false" flipV="false" rot="0">
            <a:off x="10457251" y="3843602"/>
            <a:ext cx="7520782" cy="4023618"/>
          </a:xfrm>
          <a:custGeom>
            <a:avLst/>
            <a:gdLst/>
            <a:ahLst/>
            <a:cxnLst/>
            <a:rect r="r" b="b" t="t" l="l"/>
            <a:pathLst>
              <a:path h="4023618" w="7520782">
                <a:moveTo>
                  <a:pt x="0" y="0"/>
                </a:moveTo>
                <a:lnTo>
                  <a:pt x="7520782" y="0"/>
                </a:lnTo>
                <a:lnTo>
                  <a:pt x="7520782" y="4023618"/>
                </a:lnTo>
                <a:lnTo>
                  <a:pt x="0" y="4023618"/>
                </a:lnTo>
                <a:lnTo>
                  <a:pt x="0" y="0"/>
                </a:lnTo>
                <a:close/>
              </a:path>
            </a:pathLst>
          </a:custGeom>
          <a:blipFill>
            <a:blip r:embed="rId5"/>
            <a:stretch>
              <a:fillRect l="0" t="0" r="0" b="0"/>
            </a:stretch>
          </a:blipFill>
        </p:spPr>
      </p:sp>
      <p:sp>
        <p:nvSpPr>
          <p:cNvPr name="TextBox 5" id="5"/>
          <p:cNvSpPr txBox="true"/>
          <p:nvPr/>
        </p:nvSpPr>
        <p:spPr>
          <a:xfrm rot="0">
            <a:off x="10586326" y="160433"/>
            <a:ext cx="7262632" cy="2305050"/>
          </a:xfrm>
          <a:prstGeom prst="rect">
            <a:avLst/>
          </a:prstGeom>
        </p:spPr>
        <p:txBody>
          <a:bodyPr anchor="t" rtlCol="false" tIns="0" lIns="0" bIns="0" rIns="0">
            <a:spAutoFit/>
          </a:bodyPr>
          <a:lstStyle/>
          <a:p>
            <a:pPr algn="ctr" marL="0" indent="0" lvl="1">
              <a:lnSpc>
                <a:spcPts val="8399"/>
              </a:lnSpc>
              <a:spcBef>
                <a:spcPct val="0"/>
              </a:spcBef>
            </a:pPr>
            <a:r>
              <a:rPr lang="en-US" b="true" sz="6999">
                <a:solidFill>
                  <a:srgbClr val="FFFFFF"/>
                </a:solidFill>
                <a:latin typeface="Agrandir Ultra-Bold"/>
                <a:ea typeface="Agrandir Ultra-Bold"/>
                <a:cs typeface="Agrandir Ultra-Bold"/>
                <a:sym typeface="Agrandir Ultra-Bold"/>
              </a:rPr>
              <a:t>Visualisasi dan Pembahasan</a:t>
            </a:r>
          </a:p>
        </p:txBody>
      </p:sp>
      <p:sp>
        <p:nvSpPr>
          <p:cNvPr name="TextBox 6" id="6"/>
          <p:cNvSpPr txBox="true"/>
          <p:nvPr/>
        </p:nvSpPr>
        <p:spPr>
          <a:xfrm rot="0">
            <a:off x="2317414" y="2565505"/>
            <a:ext cx="7307195" cy="781684"/>
          </a:xfrm>
          <a:prstGeom prst="rect">
            <a:avLst/>
          </a:prstGeom>
        </p:spPr>
        <p:txBody>
          <a:bodyPr anchor="t" rtlCol="false" tIns="0" lIns="0" bIns="0" rIns="0">
            <a:spAutoFit/>
          </a:bodyPr>
          <a:lstStyle/>
          <a:p>
            <a:pPr algn="just">
              <a:lnSpc>
                <a:spcPts val="3220"/>
              </a:lnSpc>
            </a:pPr>
            <a:r>
              <a:rPr lang="en-US" sz="2000" b="true">
                <a:solidFill>
                  <a:srgbClr val="000000"/>
                </a:solidFill>
                <a:latin typeface="Quicksand Bold"/>
                <a:ea typeface="Quicksand Bold"/>
                <a:cs typeface="Quicksand Bold"/>
                <a:sym typeface="Quicksand Bold"/>
              </a:rPr>
              <a:t>Pertanyaan 4</a:t>
            </a:r>
          </a:p>
          <a:p>
            <a:pPr algn="just" marL="0" indent="0" lvl="0">
              <a:lnSpc>
                <a:spcPts val="3220"/>
              </a:lnSpc>
              <a:spcBef>
                <a:spcPct val="0"/>
              </a:spcBef>
            </a:pPr>
            <a:r>
              <a:rPr lang="en-US" sz="2000">
                <a:solidFill>
                  <a:srgbClr val="000000"/>
                </a:solidFill>
                <a:latin typeface="Quicksand"/>
                <a:ea typeface="Quicksand"/>
                <a:cs typeface="Quicksand"/>
                <a:sym typeface="Quicksand"/>
              </a:rPr>
              <a:t>Apakah waktu mempengaruhi pola kunjungan di kedua kota?</a:t>
            </a:r>
          </a:p>
        </p:txBody>
      </p:sp>
      <p:sp>
        <p:nvSpPr>
          <p:cNvPr name="TextBox 7" id="7"/>
          <p:cNvSpPr txBox="true"/>
          <p:nvPr/>
        </p:nvSpPr>
        <p:spPr>
          <a:xfrm rot="0">
            <a:off x="11225795" y="7781495"/>
            <a:ext cx="6033505" cy="381634"/>
          </a:xfrm>
          <a:prstGeom prst="rect">
            <a:avLst/>
          </a:prstGeom>
        </p:spPr>
        <p:txBody>
          <a:bodyPr anchor="t" rtlCol="false" tIns="0" lIns="0" bIns="0" rIns="0">
            <a:spAutoFit/>
          </a:bodyPr>
          <a:lstStyle/>
          <a:p>
            <a:pPr algn="just" marL="0" indent="0" lvl="0">
              <a:lnSpc>
                <a:spcPts val="3220"/>
              </a:lnSpc>
              <a:spcBef>
                <a:spcPct val="0"/>
              </a:spcBef>
            </a:pPr>
            <a:r>
              <a:rPr lang="en-US" sz="2000">
                <a:solidFill>
                  <a:srgbClr val="000000"/>
                </a:solidFill>
                <a:latin typeface="Quicksand"/>
                <a:ea typeface="Quicksand"/>
                <a:cs typeface="Quicksand"/>
                <a:sym typeface="Quicksand"/>
              </a:rPr>
              <a:t>Histogram Frekuensi Kunjungan per Jam di Tokyo</a:t>
            </a:r>
          </a:p>
        </p:txBody>
      </p:sp>
      <p:sp>
        <p:nvSpPr>
          <p:cNvPr name="TextBox 8" id="8"/>
          <p:cNvSpPr txBox="true"/>
          <p:nvPr/>
        </p:nvSpPr>
        <p:spPr>
          <a:xfrm rot="0">
            <a:off x="2862038" y="7781495"/>
            <a:ext cx="6431533" cy="381634"/>
          </a:xfrm>
          <a:prstGeom prst="rect">
            <a:avLst/>
          </a:prstGeom>
        </p:spPr>
        <p:txBody>
          <a:bodyPr anchor="t" rtlCol="false" tIns="0" lIns="0" bIns="0" rIns="0">
            <a:spAutoFit/>
          </a:bodyPr>
          <a:lstStyle/>
          <a:p>
            <a:pPr algn="just" marL="0" indent="0" lvl="0">
              <a:lnSpc>
                <a:spcPts val="3220"/>
              </a:lnSpc>
              <a:spcBef>
                <a:spcPct val="0"/>
              </a:spcBef>
            </a:pPr>
            <a:r>
              <a:rPr lang="en-US" sz="2000">
                <a:solidFill>
                  <a:srgbClr val="000000"/>
                </a:solidFill>
                <a:latin typeface="Quicksand"/>
                <a:ea typeface="Quicksand"/>
                <a:cs typeface="Quicksand"/>
                <a:sym typeface="Quicksand"/>
              </a:rPr>
              <a:t>Histogram Frekuensi Kunjungan per Jam di New York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DAGaZenLZsA</dc:identifier>
  <dcterms:modified xsi:type="dcterms:W3CDTF">2011-08-01T06:04:30Z</dcterms:modified>
  <cp:revision>1</cp:revision>
  <dc:title>Analisis Visualisasi Berdasarkan Pola Kunjungan Terhadap Waktu dan Lokasi Di Kota New York Dan Kota Tokyo</dc:title>
</cp:coreProperties>
</file>